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564" r:id="rId5"/>
    <p:sldId id="572" r:id="rId6"/>
    <p:sldId id="569" r:id="rId7"/>
    <p:sldId id="570" r:id="rId8"/>
    <p:sldId id="574" r:id="rId9"/>
    <p:sldId id="575" r:id="rId10"/>
    <p:sldId id="529" r:id="rId11"/>
    <p:sldId id="530" r:id="rId12"/>
    <p:sldId id="565" r:id="rId13"/>
    <p:sldId id="566" r:id="rId14"/>
    <p:sldId id="567" r:id="rId15"/>
    <p:sldId id="568" r:id="rId16"/>
    <p:sldId id="576" r:id="rId17"/>
    <p:sldId id="573" r:id="rId18"/>
    <p:sldId id="579" r:id="rId19"/>
    <p:sldId id="580" r:id="rId20"/>
    <p:sldId id="581" r:id="rId21"/>
    <p:sldId id="582" r:id="rId22"/>
    <p:sldId id="594" r:id="rId23"/>
    <p:sldId id="595" r:id="rId24"/>
    <p:sldId id="596" r:id="rId25"/>
    <p:sldId id="597" r:id="rId26"/>
    <p:sldId id="598" r:id="rId27"/>
    <p:sldId id="599" r:id="rId28"/>
    <p:sldId id="600" r:id="rId29"/>
    <p:sldId id="601" r:id="rId30"/>
    <p:sldId id="578" r:id="rId31"/>
    <p:sldId id="577" r:id="rId32"/>
    <p:sldId id="583" r:id="rId33"/>
    <p:sldId id="584" r:id="rId34"/>
    <p:sldId id="585" r:id="rId35"/>
    <p:sldId id="586" r:id="rId36"/>
    <p:sldId id="587" r:id="rId37"/>
    <p:sldId id="588" r:id="rId38"/>
    <p:sldId id="589" r:id="rId39"/>
    <p:sldId id="590" r:id="rId40"/>
    <p:sldId id="591" r:id="rId41"/>
    <p:sldId id="592" r:id="rId42"/>
    <p:sldId id="593" r:id="rId43"/>
    <p:sldId id="602" r:id="rId44"/>
    <p:sldId id="613" r:id="rId45"/>
    <p:sldId id="614" r:id="rId46"/>
    <p:sldId id="615" r:id="rId47"/>
    <p:sldId id="616" r:id="rId48"/>
    <p:sldId id="617" r:id="rId49"/>
    <p:sldId id="603" r:id="rId50"/>
    <p:sldId id="604" r:id="rId51"/>
    <p:sldId id="606" r:id="rId52"/>
    <p:sldId id="607" r:id="rId53"/>
    <p:sldId id="608" r:id="rId54"/>
    <p:sldId id="609" r:id="rId55"/>
    <p:sldId id="610" r:id="rId56"/>
    <p:sldId id="611" r:id="rId57"/>
    <p:sldId id="612" r:id="rId58"/>
    <p:sldId id="618" r:id="rId59"/>
    <p:sldId id="626" r:id="rId60"/>
    <p:sldId id="627" r:id="rId61"/>
    <p:sldId id="628" r:id="rId62"/>
    <p:sldId id="629" r:id="rId63"/>
    <p:sldId id="630" r:id="rId64"/>
    <p:sldId id="631" r:id="rId65"/>
    <p:sldId id="619" r:id="rId66"/>
    <p:sldId id="620" r:id="rId67"/>
    <p:sldId id="621" r:id="rId68"/>
    <p:sldId id="622" r:id="rId69"/>
    <p:sldId id="623" r:id="rId70"/>
    <p:sldId id="624" r:id="rId71"/>
    <p:sldId id="625" r:id="rId72"/>
    <p:sldId id="433" r:id="rId73"/>
    <p:sldId id="632" r:id="rId7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696"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TextBox 3">
            <a:extLst>
              <a:ext uri="{FF2B5EF4-FFF2-40B4-BE49-F238E27FC236}">
                <a16:creationId xmlns:a16="http://schemas.microsoft.com/office/drawing/2014/main" id="{9E3E9755-6FCF-469D-886D-3798E721D698}"/>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2B1B8B22-CEBD-4765-AC44-C4A4DAF84547}"/>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TextBox 3">
            <a:extLst>
              <a:ext uri="{FF2B5EF4-FFF2-40B4-BE49-F238E27FC236}">
                <a16:creationId xmlns:a16="http://schemas.microsoft.com/office/drawing/2014/main" id="{8EF4712E-868C-4F2D-99EC-358A54B64A36}"/>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4514DA09-5B01-4330-A393-94346814DD6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DEAC6DD-67C5-4AEB-9F5E-A2154989667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53BAEE68-68ED-4DA9-BF91-F4026503D855}"/>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B697F-F5E7-4479-AEAC-D402CF865E6C}"/>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cstate="print"/>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US" dirty="0"/>
          </a:p>
        </p:txBody>
      </p:sp>
      <p:sp>
        <p:nvSpPr>
          <p:cNvPr id="2" name="TextBox 1">
            <a:extLst>
              <a:ext uri="{FF2B5EF4-FFF2-40B4-BE49-F238E27FC236}">
                <a16:creationId xmlns:a16="http://schemas.microsoft.com/office/drawing/2014/main" id="{4C53CEEA-FC7C-4961-9CE5-C31FD3E3EF1E}"/>
              </a:ext>
            </a:extLst>
          </p:cNvPr>
          <p:cNvSpPr txBox="1"/>
          <p:nvPr userDrawn="1"/>
        </p:nvSpPr>
        <p:spPr>
          <a:xfrm>
            <a:off x="11506200" y="6356351"/>
            <a:ext cx="685800" cy="307777"/>
          </a:xfrm>
          <a:prstGeom prst="rect">
            <a:avLst/>
          </a:prstGeom>
          <a:noFill/>
        </p:spPr>
        <p:txBody>
          <a:bodyPr wrap="square" rtlCol="0">
            <a:spAutoFit/>
          </a:bodyPr>
          <a:lstStyle/>
          <a:p>
            <a:fld id="{C3496D66-B74A-436E-94A0-25FB1F709176}" type="slidenum">
              <a:rPr lang="en-US" sz="1400" smtClean="0"/>
              <a:t>‹#›</a:t>
            </a:fld>
            <a:endParaRPr lang="en-US" sz="1400"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A98298-C3BA-4023-B3C5-1A95D539E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27" y="0"/>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37663245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segment of the 20-meter band is most often used for digital transmissions (avoiding the DX propagation beacons)?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pt-BR" b="0" i="0" u="none" strike="noStrike" baseline="0" dirty="0">
                <a:latin typeface="Calibri" panose="020F0502020204030204" pitchFamily="34" charset="0"/>
              </a:rPr>
              <a:t>14.000 - 14.050 MHz </a:t>
            </a:r>
          </a:p>
          <a:p>
            <a:pPr marL="457200" indent="-457200">
              <a:buFont typeface="+mj-lt"/>
              <a:buAutoNum type="alphaUcPeriod"/>
            </a:pPr>
            <a:r>
              <a:rPr lang="pt-BR" b="0" i="0" u="none" strike="noStrike" baseline="0" dirty="0">
                <a:latin typeface="Calibri" panose="020F0502020204030204" pitchFamily="34" charset="0"/>
              </a:rPr>
              <a:t>14.070 - 14.112 MHz </a:t>
            </a:r>
          </a:p>
          <a:p>
            <a:pPr marL="457200" indent="-457200">
              <a:buFont typeface="+mj-lt"/>
              <a:buAutoNum type="alphaUcPeriod"/>
            </a:pPr>
            <a:r>
              <a:rPr lang="pt-BR" b="0" i="0" u="none" strike="noStrike" baseline="0" dirty="0">
                <a:latin typeface="Calibri" panose="020F0502020204030204" pitchFamily="34" charset="0"/>
              </a:rPr>
              <a:t>14.150 - 14.225 MHz </a:t>
            </a:r>
          </a:p>
          <a:p>
            <a:pPr marL="457200" indent="-457200">
              <a:buFont typeface="+mj-lt"/>
              <a:buAutoNum type="alphaUcPeriod"/>
            </a:pPr>
            <a:r>
              <a:rPr lang="pt-BR" b="0" i="0" u="none" strike="noStrike" baseline="0" dirty="0">
                <a:latin typeface="Calibri" panose="020F0502020204030204" pitchFamily="34" charset="0"/>
              </a:rPr>
              <a:t>14.275 - 14.350 MHz</a:t>
            </a: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G2E04 (B) Page 6-2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9127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segment of the 80-meter band is most commonly used for digital transmissions?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de-DE" b="0" i="0" u="none" strike="noStrike" baseline="0" dirty="0">
                <a:latin typeface="Calibri" panose="020F0502020204030204" pitchFamily="34" charset="0"/>
              </a:rPr>
              <a:t>3570 — 3600 kHz</a:t>
            </a:r>
          </a:p>
          <a:p>
            <a:pPr marL="457200" indent="-457200">
              <a:buFont typeface="+mj-lt"/>
              <a:buAutoNum type="alphaUcPeriod"/>
            </a:pPr>
            <a:r>
              <a:rPr lang="de-DE" b="0" i="0" u="none" strike="noStrike" baseline="0" dirty="0">
                <a:latin typeface="Calibri" panose="020F0502020204030204" pitchFamily="34" charset="0"/>
              </a:rPr>
              <a:t>3500 — 3525 kHz</a:t>
            </a:r>
          </a:p>
          <a:p>
            <a:pPr marL="457200" indent="-457200">
              <a:buFont typeface="+mj-lt"/>
              <a:buAutoNum type="alphaUcPeriod"/>
            </a:pPr>
            <a:r>
              <a:rPr lang="de-DE" b="0" i="0" u="none" strike="noStrike" baseline="0" dirty="0">
                <a:latin typeface="Calibri" panose="020F0502020204030204" pitchFamily="34" charset="0"/>
              </a:rPr>
              <a:t>3700 — 3750 kHz</a:t>
            </a:r>
          </a:p>
          <a:p>
            <a:pPr marL="457200" indent="-457200">
              <a:buFont typeface="+mj-lt"/>
              <a:buAutoNum type="alphaUcPeriod"/>
            </a:pPr>
            <a:r>
              <a:rPr lang="de-DE" b="0" i="0" u="none" strike="noStrike" baseline="0" dirty="0">
                <a:latin typeface="Calibri" panose="020F0502020204030204" pitchFamily="34" charset="0"/>
              </a:rPr>
              <a:t>3775 — 3825 kHz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G2E07 (A) Page 6-2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103676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In what segment of the 20-meter band are most PSK31 operations commonly found?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At the bottom of the slow-scan TV segment, near 14.230 MHz</a:t>
            </a:r>
          </a:p>
          <a:p>
            <a:pPr marL="457200" indent="-457200">
              <a:buFont typeface="+mj-lt"/>
              <a:buAutoNum type="alphaUcPeriod"/>
            </a:pPr>
            <a:r>
              <a:rPr lang="en-US" b="0" i="0" u="none" strike="noStrike" baseline="0" dirty="0">
                <a:latin typeface="Calibri" panose="020F0502020204030204" pitchFamily="34" charset="0"/>
              </a:rPr>
              <a:t>At the top of the SSB phone segment, near 14.325 MHz</a:t>
            </a:r>
          </a:p>
          <a:p>
            <a:pPr marL="457200" indent="-457200">
              <a:buFont typeface="+mj-lt"/>
              <a:buAutoNum type="alphaUcPeriod"/>
            </a:pPr>
            <a:r>
              <a:rPr lang="en-US" b="0" i="0" u="none" strike="noStrike" baseline="0" dirty="0">
                <a:latin typeface="Calibri" panose="020F0502020204030204" pitchFamily="34" charset="0"/>
              </a:rPr>
              <a:t>In the middle of the CW segment, near 14.100 MHz</a:t>
            </a:r>
          </a:p>
          <a:p>
            <a:pPr marL="457200" indent="-457200">
              <a:buFont typeface="+mj-lt"/>
              <a:buAutoNum type="alphaUcPeriod"/>
            </a:pPr>
            <a:r>
              <a:rPr lang="en-US" b="0" i="0" u="none" strike="noStrike" baseline="0" dirty="0">
                <a:latin typeface="Calibri" panose="020F0502020204030204" pitchFamily="34" charset="0"/>
              </a:rPr>
              <a:t>Below the RTTY segment, near 14.070 MHz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G2E08 (D) Page 6-2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827454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is an FSK signal generated?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keying an FM transmitter with a sub-audible tone</a:t>
            </a:r>
          </a:p>
          <a:p>
            <a:pPr marL="457200" indent="-457200">
              <a:buFont typeface="+mj-lt"/>
              <a:buAutoNum type="alphaUcPeriod"/>
            </a:pPr>
            <a:r>
              <a:rPr lang="en-US" b="0" i="0" u="none" strike="noStrike" baseline="0" dirty="0">
                <a:latin typeface="Calibri" panose="020F0502020204030204" pitchFamily="34" charset="0"/>
              </a:rPr>
              <a:t>By changing an oscillator’s frequency directly with a digital control signal</a:t>
            </a:r>
          </a:p>
          <a:p>
            <a:pPr marL="457200" indent="-457200">
              <a:buFont typeface="+mj-lt"/>
              <a:buAutoNum type="alphaUcPeriod"/>
            </a:pPr>
            <a:r>
              <a:rPr lang="en-US" b="0" i="0" u="none" strike="noStrike" baseline="0" dirty="0">
                <a:latin typeface="Calibri" panose="020F0502020204030204" pitchFamily="34" charset="0"/>
              </a:rPr>
              <a:t>By using a transceiver’s computer data interface protocol to change frequencies</a:t>
            </a:r>
          </a:p>
          <a:p>
            <a:pPr marL="457200" indent="-457200">
              <a:buFont typeface="+mj-lt"/>
              <a:buAutoNum type="alphaUcPeriod"/>
            </a:pPr>
            <a:r>
              <a:rPr lang="en-US" b="0" i="0" u="none" strike="noStrike" baseline="0" dirty="0">
                <a:latin typeface="Calibri" panose="020F0502020204030204" pitchFamily="34" charset="0"/>
              </a:rPr>
              <a:t>By reconfiguring the CW keying input to act as a tone generator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G8A01 (B) Page 6-4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709835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are the two separate frequencies of a Frequency Shift Keyed (FSK) signal identified?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Dot and dash</a:t>
            </a:r>
          </a:p>
          <a:p>
            <a:pPr marL="457200" indent="-457200">
              <a:buFont typeface="+mj-lt"/>
              <a:buAutoNum type="alphaUcPeriod"/>
            </a:pPr>
            <a:r>
              <a:rPr lang="en-US" b="0" i="0" u="none" strike="noStrike" baseline="0" dirty="0">
                <a:latin typeface="Calibri" panose="020F0502020204030204" pitchFamily="34" charset="0"/>
              </a:rPr>
              <a:t>On and off</a:t>
            </a:r>
          </a:p>
          <a:p>
            <a:pPr marL="457200" indent="-457200">
              <a:buFont typeface="+mj-lt"/>
              <a:buAutoNum type="alphaUcPeriod"/>
            </a:pPr>
            <a:r>
              <a:rPr lang="en-US" b="0" i="0" u="none" strike="noStrike" baseline="0" dirty="0">
                <a:latin typeface="Calibri" panose="020F0502020204030204" pitchFamily="34" charset="0"/>
              </a:rPr>
              <a:t>High and low</a:t>
            </a:r>
          </a:p>
          <a:p>
            <a:pPr marL="457200" indent="-457200">
              <a:buFont typeface="+mj-lt"/>
              <a:buAutoNum type="alphaUcPeriod"/>
            </a:pPr>
            <a:r>
              <a:rPr lang="en-US" b="0" i="0" u="none" strike="noStrike" baseline="0" dirty="0">
                <a:latin typeface="Calibri" panose="020F0502020204030204" pitchFamily="34" charset="0"/>
              </a:rPr>
              <a:t>Mark and space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G8C11 (D) Page 6-4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87827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9DED1-7F95-4D37-9594-D4CDFFF97838}"/>
              </a:ext>
            </a:extLst>
          </p:cNvPr>
          <p:cNvSpPr>
            <a:spLocks noGrp="1"/>
          </p:cNvSpPr>
          <p:nvPr>
            <p:ph type="title"/>
          </p:nvPr>
        </p:nvSpPr>
        <p:spPr/>
        <p:txBody>
          <a:bodyPr/>
          <a:lstStyle/>
          <a:p>
            <a:r>
              <a:rPr lang="en-US" dirty="0"/>
              <a:t>Character-Based Modes</a:t>
            </a:r>
          </a:p>
        </p:txBody>
      </p:sp>
      <p:sp>
        <p:nvSpPr>
          <p:cNvPr id="3" name="Content Placeholder 2">
            <a:extLst>
              <a:ext uri="{FF2B5EF4-FFF2-40B4-BE49-F238E27FC236}">
                <a16:creationId xmlns:a16="http://schemas.microsoft.com/office/drawing/2014/main" id="{A533A6AE-A438-4C12-8ECF-DA40585D5D57}"/>
              </a:ext>
            </a:extLst>
          </p:cNvPr>
          <p:cNvSpPr>
            <a:spLocks noGrp="1"/>
          </p:cNvSpPr>
          <p:nvPr>
            <p:ph idx="1"/>
          </p:nvPr>
        </p:nvSpPr>
        <p:spPr>
          <a:xfrm>
            <a:off x="609600" y="2169994"/>
            <a:ext cx="10972800" cy="4380228"/>
          </a:xfrm>
        </p:spPr>
        <p:txBody>
          <a:bodyPr/>
          <a:lstStyle/>
          <a:p>
            <a:r>
              <a:rPr lang="en-US" dirty="0"/>
              <a:t>Simplest use of digital communications is a mode in which individual characters are entered by an operator, then transmitted to another station where they are read by another operator (CW, for example)</a:t>
            </a:r>
          </a:p>
          <a:p>
            <a:r>
              <a:rPr lang="en-US" dirty="0"/>
              <a:t>Speeds are low, but convenient to use and require little additional equipment other than sound card or modem</a:t>
            </a:r>
          </a:p>
          <a:p>
            <a:r>
              <a:rPr lang="en-US" dirty="0"/>
              <a:t>Sometimes referred to as </a:t>
            </a:r>
            <a:r>
              <a:rPr lang="en-US" i="1" dirty="0">
                <a:solidFill>
                  <a:srgbClr val="C00000"/>
                </a:solidFill>
              </a:rPr>
              <a:t>keyboard-to-keyboard</a:t>
            </a:r>
            <a:r>
              <a:rPr lang="en-US" dirty="0"/>
              <a:t> or </a:t>
            </a:r>
            <a:r>
              <a:rPr lang="en-US" i="1" dirty="0">
                <a:solidFill>
                  <a:srgbClr val="C00000"/>
                </a:solidFill>
              </a:rPr>
              <a:t>chat</a:t>
            </a:r>
          </a:p>
          <a:p>
            <a:pPr>
              <a:buClr>
                <a:schemeClr val="tx1"/>
              </a:buClr>
            </a:pPr>
            <a:r>
              <a:rPr lang="en-US" dirty="0"/>
              <a:t>Transmit a stream of characters without additional data</a:t>
            </a:r>
          </a:p>
        </p:txBody>
      </p:sp>
    </p:spTree>
    <p:extLst>
      <p:ext uri="{BB962C8B-B14F-4D97-AF65-F5344CB8AC3E}">
        <p14:creationId xmlns:p14="http://schemas.microsoft.com/office/powerpoint/2010/main" val="32840531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9C6B1-B759-4C82-875A-A305689CD570}"/>
              </a:ext>
            </a:extLst>
          </p:cNvPr>
          <p:cNvSpPr>
            <a:spLocks noGrp="1"/>
          </p:cNvSpPr>
          <p:nvPr>
            <p:ph type="title"/>
          </p:nvPr>
        </p:nvSpPr>
        <p:spPr>
          <a:xfrm>
            <a:off x="228600" y="1295399"/>
            <a:ext cx="11734800" cy="874595"/>
          </a:xfrm>
        </p:spPr>
        <p:txBody>
          <a:bodyPr/>
          <a:lstStyle/>
          <a:p>
            <a:r>
              <a:rPr lang="en-US" dirty="0"/>
              <a:t>RTTY: Oldest form of ham radio digital communications</a:t>
            </a:r>
          </a:p>
        </p:txBody>
      </p:sp>
      <p:sp>
        <p:nvSpPr>
          <p:cNvPr id="6" name="TextBox 5">
            <a:extLst>
              <a:ext uri="{FF2B5EF4-FFF2-40B4-BE49-F238E27FC236}">
                <a16:creationId xmlns:a16="http://schemas.microsoft.com/office/drawing/2014/main" id="{D2FBC2C5-8B1D-46EE-8267-C82D79B120DD}"/>
              </a:ext>
            </a:extLst>
          </p:cNvPr>
          <p:cNvSpPr txBox="1"/>
          <p:nvPr/>
        </p:nvSpPr>
        <p:spPr>
          <a:xfrm>
            <a:off x="67231" y="2286000"/>
            <a:ext cx="2438400" cy="4247317"/>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Fig 6.1:  The Baudot timing sequence for the bit pattern that encodes the letter “D”. The start bit is sent first. Start and stop bits are required to allow the receiving and transmitting systems to synchronize. </a:t>
            </a:r>
            <a:r>
              <a:rPr lang="en-US" dirty="0">
                <a:solidFill>
                  <a:srgbClr val="0000CC"/>
                </a:solidFill>
                <a:latin typeface="Calibri" panose="020F0502020204030204" pitchFamily="34" charset="0"/>
                <a:cs typeface="Calibri" panose="020F0502020204030204" pitchFamily="34" charset="0"/>
              </a:rPr>
              <a:t>Mark</a:t>
            </a:r>
            <a:r>
              <a:rPr lang="en-US" dirty="0">
                <a:latin typeface="Calibri" panose="020F0502020204030204" pitchFamily="34" charset="0"/>
                <a:cs typeface="Calibri" panose="020F0502020204030204" pitchFamily="34" charset="0"/>
              </a:rPr>
              <a:t> and </a:t>
            </a:r>
            <a:r>
              <a:rPr lang="en-US" dirty="0">
                <a:solidFill>
                  <a:srgbClr val="0000CC"/>
                </a:solidFill>
                <a:latin typeface="Calibri" panose="020F0502020204030204" pitchFamily="34" charset="0"/>
                <a:cs typeface="Calibri" panose="020F0502020204030204" pitchFamily="34" charset="0"/>
              </a:rPr>
              <a:t>space</a:t>
            </a:r>
            <a:r>
              <a:rPr lang="en-US" dirty="0">
                <a:latin typeface="Calibri" panose="020F0502020204030204" pitchFamily="34" charset="0"/>
                <a:cs typeface="Calibri" panose="020F0502020204030204" pitchFamily="34" charset="0"/>
              </a:rPr>
              <a:t> are represented as audio tones in the transmitted signal. Baudot is origin of term </a:t>
            </a:r>
            <a:r>
              <a:rPr lang="en-US" i="1" dirty="0">
                <a:solidFill>
                  <a:srgbClr val="C00000"/>
                </a:solidFill>
                <a:latin typeface="Calibri" panose="020F0502020204030204" pitchFamily="34" charset="0"/>
                <a:cs typeface="Calibri" panose="020F0502020204030204" pitchFamily="34" charset="0"/>
              </a:rPr>
              <a:t>baud</a:t>
            </a:r>
            <a:r>
              <a:rPr lang="en-US" dirty="0">
                <a:latin typeface="Calibri" panose="020F0502020204030204" pitchFamily="34" charset="0"/>
                <a:cs typeface="Calibri" panose="020F0502020204030204" pitchFamily="34" charset="0"/>
              </a:rPr>
              <a:t>.</a:t>
            </a:r>
          </a:p>
        </p:txBody>
      </p:sp>
      <p:pic>
        <p:nvPicPr>
          <p:cNvPr id="8" name="Picture 7">
            <a:extLst>
              <a:ext uri="{FF2B5EF4-FFF2-40B4-BE49-F238E27FC236}">
                <a16:creationId xmlns:a16="http://schemas.microsoft.com/office/drawing/2014/main" id="{147E2DB9-A346-43C5-B107-9ED7D8A8E3A3}"/>
              </a:ext>
            </a:extLst>
          </p:cNvPr>
          <p:cNvPicPr>
            <a:picLocks noChangeAspect="1"/>
          </p:cNvPicPr>
          <p:nvPr/>
        </p:nvPicPr>
        <p:blipFill>
          <a:blip r:embed="rId2"/>
          <a:stretch>
            <a:fillRect/>
          </a:stretch>
        </p:blipFill>
        <p:spPr>
          <a:xfrm>
            <a:off x="2667000" y="2156139"/>
            <a:ext cx="9296400" cy="3890716"/>
          </a:xfrm>
          <a:prstGeom prst="rect">
            <a:avLst/>
          </a:prstGeom>
          <a:ln>
            <a:solidFill>
              <a:schemeClr val="tx1"/>
            </a:solidFill>
          </a:ln>
        </p:spPr>
      </p:pic>
    </p:spTree>
    <p:extLst>
      <p:ext uri="{BB962C8B-B14F-4D97-AF65-F5344CB8AC3E}">
        <p14:creationId xmlns:p14="http://schemas.microsoft.com/office/powerpoint/2010/main" val="40150115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27929A-9388-4F58-ABA6-071C2653F9DB}"/>
              </a:ext>
            </a:extLst>
          </p:cNvPr>
          <p:cNvSpPr>
            <a:spLocks noGrp="1"/>
          </p:cNvSpPr>
          <p:nvPr>
            <p:ph type="title"/>
          </p:nvPr>
        </p:nvSpPr>
        <p:spPr/>
        <p:txBody>
          <a:bodyPr/>
          <a:lstStyle/>
          <a:p>
            <a:r>
              <a:rPr lang="en-US" dirty="0"/>
              <a:t>Radioteletype (RTTY)</a:t>
            </a:r>
          </a:p>
        </p:txBody>
      </p:sp>
      <p:sp>
        <p:nvSpPr>
          <p:cNvPr id="3" name="Content Placeholder 2">
            <a:extLst>
              <a:ext uri="{FF2B5EF4-FFF2-40B4-BE49-F238E27FC236}">
                <a16:creationId xmlns:a16="http://schemas.microsoft.com/office/drawing/2014/main" id="{BBF82A1C-ABD8-4584-AEA1-010DEC9BB08F}"/>
              </a:ext>
            </a:extLst>
          </p:cNvPr>
          <p:cNvSpPr>
            <a:spLocks noGrp="1"/>
          </p:cNvSpPr>
          <p:nvPr>
            <p:ph idx="1"/>
          </p:nvPr>
        </p:nvSpPr>
        <p:spPr>
          <a:xfrm>
            <a:off x="381000" y="2057400"/>
            <a:ext cx="11430000" cy="4492822"/>
          </a:xfrm>
        </p:spPr>
        <p:txBody>
          <a:bodyPr/>
          <a:lstStyle/>
          <a:p>
            <a:r>
              <a:rPr lang="en-US" sz="2800" dirty="0"/>
              <a:t>RTTY uses Baudot code which represents each text character as a sequence of 5 bits</a:t>
            </a:r>
          </a:p>
          <a:p>
            <a:pPr lvl="1"/>
            <a:r>
              <a:rPr lang="en-US" sz="2400" dirty="0"/>
              <a:t>5 bits only allow for 32 different characters … not enough for entire English alphabet, numerals, and punctuation</a:t>
            </a:r>
          </a:p>
          <a:p>
            <a:pPr lvl="1"/>
            <a:r>
              <a:rPr lang="en-US" sz="2400" dirty="0"/>
              <a:t>2 special codes (LTRS &amp; FIGS) are use to switch between 2 character sets (doubling number of available characters)</a:t>
            </a:r>
          </a:p>
          <a:p>
            <a:r>
              <a:rPr lang="en-US" sz="2800" dirty="0"/>
              <a:t>The difference between the mark and space tones (see Fig 6.1) is called the signal’s shift</a:t>
            </a:r>
          </a:p>
          <a:p>
            <a:r>
              <a:rPr lang="en-US" sz="2800" dirty="0"/>
              <a:t>You should always answer an RTTY station at same speed and shift it’s using</a:t>
            </a:r>
          </a:p>
        </p:txBody>
      </p:sp>
    </p:spTree>
    <p:extLst>
      <p:ext uri="{BB962C8B-B14F-4D97-AF65-F5344CB8AC3E}">
        <p14:creationId xmlns:p14="http://schemas.microsoft.com/office/powerpoint/2010/main" val="1150838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FAA2F-9E05-44FA-B614-42C50005F3B7}"/>
              </a:ext>
            </a:extLst>
          </p:cNvPr>
          <p:cNvSpPr>
            <a:spLocks noGrp="1"/>
          </p:cNvSpPr>
          <p:nvPr>
            <p:ph type="title"/>
          </p:nvPr>
        </p:nvSpPr>
        <p:spPr/>
        <p:txBody>
          <a:bodyPr/>
          <a:lstStyle/>
          <a:p>
            <a:r>
              <a:rPr lang="en-US" dirty="0"/>
              <a:t>PSK31 (Phase Key Shifting)</a:t>
            </a:r>
          </a:p>
        </p:txBody>
      </p:sp>
      <p:sp>
        <p:nvSpPr>
          <p:cNvPr id="3" name="Content Placeholder 2">
            <a:extLst>
              <a:ext uri="{FF2B5EF4-FFF2-40B4-BE49-F238E27FC236}">
                <a16:creationId xmlns:a16="http://schemas.microsoft.com/office/drawing/2014/main" id="{EB0AEDD3-5DEC-4499-B918-8C1D4A749AF6}"/>
              </a:ext>
            </a:extLst>
          </p:cNvPr>
          <p:cNvSpPr>
            <a:spLocks noGrp="1"/>
          </p:cNvSpPr>
          <p:nvPr>
            <p:ph idx="1"/>
          </p:nvPr>
        </p:nvSpPr>
        <p:spPr/>
        <p:txBody>
          <a:bodyPr/>
          <a:lstStyle/>
          <a:p>
            <a:r>
              <a:rPr lang="en-US" dirty="0"/>
              <a:t>Most popular PSK mode (also called 31 Baud)</a:t>
            </a:r>
          </a:p>
          <a:p>
            <a:r>
              <a:rPr lang="en-US" dirty="0"/>
              <a:t>Uses a sound card to generate RTTY signals</a:t>
            </a:r>
          </a:p>
          <a:p>
            <a:r>
              <a:rPr lang="en-US" dirty="0"/>
              <a:t>“31” is the symbol rate of the protocol (actually 31.25 baud)</a:t>
            </a:r>
          </a:p>
          <a:p>
            <a:r>
              <a:rPr lang="en-US" dirty="0"/>
              <a:t>Designed for keyboard-to-keyboard communication (typing rates up to 50 wpm)</a:t>
            </a:r>
          </a:p>
          <a:p>
            <a:r>
              <a:rPr lang="en-US" dirty="0"/>
              <a:t>QPSK31 (quadrature PSK31) sends TWO audio tones, so there are now four possible phase shift combinations</a:t>
            </a:r>
          </a:p>
        </p:txBody>
      </p:sp>
    </p:spTree>
    <p:extLst>
      <p:ext uri="{BB962C8B-B14F-4D97-AF65-F5344CB8AC3E}">
        <p14:creationId xmlns:p14="http://schemas.microsoft.com/office/powerpoint/2010/main" val="3480815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p:txBody>
          <a:bodyPr/>
          <a:lstStyle/>
          <a:p>
            <a:r>
              <a:rPr lang="en-US" dirty="0">
                <a:latin typeface="Calibri" panose="020F0502020204030204" pitchFamily="34" charset="0"/>
              </a:rPr>
              <a:t>General Class License Manual</a:t>
            </a:r>
            <a:br>
              <a:rPr lang="en-US" dirty="0">
                <a:latin typeface="Calibri" panose="020F0502020204030204" pitchFamily="34" charset="0"/>
              </a:rPr>
            </a:br>
            <a:r>
              <a:rPr lang="en-US" dirty="0">
                <a:latin typeface="Calibri" panose="020F0502020204030204" pitchFamily="34" charset="0"/>
              </a:rPr>
              <a:t>and other resources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endParaRPr>
          </a:p>
          <a:p>
            <a:pPr algn="ctr"/>
            <a:r>
              <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rPr>
              <a:t>http://www.arrl.org/shop/Licensing-Education-and-Training/</a:t>
            </a:r>
            <a:endParaRPr lang="en-US" altLang="en-US" dirty="0">
              <a:solidFill>
                <a:srgbClr val="0000FF"/>
              </a:solidFill>
              <a:cs typeface="Gill Sans" pitchFamily="1" charset="0"/>
            </a:endParaRPr>
          </a:p>
          <a:p>
            <a:endParaRPr lang="en-US" b="0" i="0" u="none" strike="noStrike" baseline="0" dirty="0">
              <a:latin typeface="Calibri" panose="020F0502020204030204" pitchFamily="34" charset="0"/>
            </a:endParaRPr>
          </a:p>
          <a:p>
            <a:endParaRPr lang="en-US" b="0" i="0" u="none" strike="noStrike" baseline="0" dirty="0">
              <a:latin typeface="Calibri" panose="020F0502020204030204" pitchFamily="34" charset="0"/>
            </a:endParaRPr>
          </a:p>
        </p:txBody>
      </p:sp>
      <p:pic>
        <p:nvPicPr>
          <p:cNvPr id="1028" name="Picture 4" descr="ARRL General Class License Manual 9th Edition">
            <a:extLst>
              <a:ext uri="{FF2B5EF4-FFF2-40B4-BE49-F238E27FC236}">
                <a16:creationId xmlns:a16="http://schemas.microsoft.com/office/drawing/2014/main" id="{17508675-386E-496F-A47C-1AB33E9237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208" y="2743200"/>
            <a:ext cx="1896534"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14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1FAA2F-9E05-44FA-B614-42C50005F3B7}"/>
              </a:ext>
            </a:extLst>
          </p:cNvPr>
          <p:cNvSpPr>
            <a:spLocks noGrp="1"/>
          </p:cNvSpPr>
          <p:nvPr>
            <p:ph type="title"/>
          </p:nvPr>
        </p:nvSpPr>
        <p:spPr/>
        <p:txBody>
          <a:bodyPr/>
          <a:lstStyle/>
          <a:p>
            <a:r>
              <a:rPr lang="en-US" dirty="0"/>
              <a:t>PSK31 (cont.)</a:t>
            </a:r>
          </a:p>
        </p:txBody>
      </p:sp>
      <p:sp>
        <p:nvSpPr>
          <p:cNvPr id="3" name="Content Placeholder 2">
            <a:extLst>
              <a:ext uri="{FF2B5EF4-FFF2-40B4-BE49-F238E27FC236}">
                <a16:creationId xmlns:a16="http://schemas.microsoft.com/office/drawing/2014/main" id="{EB0AEDD3-5DEC-4499-B918-8C1D4A749AF6}"/>
              </a:ext>
            </a:extLst>
          </p:cNvPr>
          <p:cNvSpPr>
            <a:spLocks noGrp="1"/>
          </p:cNvSpPr>
          <p:nvPr>
            <p:ph idx="1"/>
          </p:nvPr>
        </p:nvSpPr>
        <p:spPr>
          <a:xfrm>
            <a:off x="586854" y="2169994"/>
            <a:ext cx="10995546" cy="4380228"/>
          </a:xfrm>
        </p:spPr>
        <p:txBody>
          <a:bodyPr/>
          <a:lstStyle/>
          <a:p>
            <a:r>
              <a:rPr lang="en-US" dirty="0"/>
              <a:t>Since PSK has two tones, you have to select the right sideband (USB or LSB) to decode the data … </a:t>
            </a:r>
            <a:r>
              <a:rPr lang="en-US" i="1" dirty="0">
                <a:solidFill>
                  <a:srgbClr val="C00000"/>
                </a:solidFill>
              </a:rPr>
              <a:t>sideband sensitive</a:t>
            </a:r>
          </a:p>
          <a:p>
            <a:r>
              <a:rPr lang="en-US" dirty="0"/>
              <a:t>QPSK31 / PSK31 have about the same bandwidth (2.5 kHz)</a:t>
            </a:r>
          </a:p>
          <a:p>
            <a:r>
              <a:rPr lang="en-US" dirty="0"/>
              <a:t>PSK uses a variable length character code called </a:t>
            </a:r>
            <a:r>
              <a:rPr lang="en-US" i="1" dirty="0">
                <a:solidFill>
                  <a:srgbClr val="C00000"/>
                </a:solidFill>
              </a:rPr>
              <a:t>Varicode</a:t>
            </a:r>
            <a:r>
              <a:rPr lang="en-US" dirty="0"/>
              <a:t> that assigns shorter codes to common characters and longer codes for uncommon characters (like Morse code)</a:t>
            </a:r>
          </a:p>
          <a:p>
            <a:pPr lvl="1"/>
            <a:r>
              <a:rPr lang="en-US" dirty="0"/>
              <a:t>Capital letters &amp; punctuation take longer to send</a:t>
            </a:r>
          </a:p>
          <a:p>
            <a:pPr lvl="1"/>
            <a:r>
              <a:rPr lang="en-US" dirty="0"/>
              <a:t>If you’re used to RTTY (no lower case), turn off CAPS LOCK!</a:t>
            </a:r>
          </a:p>
        </p:txBody>
      </p:sp>
    </p:spTree>
    <p:extLst>
      <p:ext uri="{BB962C8B-B14F-4D97-AF65-F5344CB8AC3E}">
        <p14:creationId xmlns:p14="http://schemas.microsoft.com/office/powerpoint/2010/main" val="1144448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53D027-AED2-4D26-9CB2-36E088B41259}"/>
              </a:ext>
            </a:extLst>
          </p:cNvPr>
          <p:cNvSpPr>
            <a:spLocks noGrp="1"/>
          </p:cNvSpPr>
          <p:nvPr>
            <p:ph type="title"/>
          </p:nvPr>
        </p:nvSpPr>
        <p:spPr/>
        <p:txBody>
          <a:bodyPr/>
          <a:lstStyle/>
          <a:p>
            <a:r>
              <a:rPr lang="en-US" dirty="0"/>
              <a:t>Packet-Based Modes &amp; Systems</a:t>
            </a:r>
          </a:p>
        </p:txBody>
      </p:sp>
      <p:sp>
        <p:nvSpPr>
          <p:cNvPr id="3" name="Content Placeholder 2">
            <a:extLst>
              <a:ext uri="{FF2B5EF4-FFF2-40B4-BE49-F238E27FC236}">
                <a16:creationId xmlns:a16="http://schemas.microsoft.com/office/drawing/2014/main" id="{72E900AE-D728-4F2F-92F7-B2785AA06DF0}"/>
              </a:ext>
            </a:extLst>
          </p:cNvPr>
          <p:cNvSpPr>
            <a:spLocks noGrp="1"/>
          </p:cNvSpPr>
          <p:nvPr>
            <p:ph idx="1"/>
          </p:nvPr>
        </p:nvSpPr>
        <p:spPr>
          <a:xfrm>
            <a:off x="609600" y="2169994"/>
            <a:ext cx="10972800" cy="4380228"/>
          </a:xfrm>
        </p:spPr>
        <p:txBody>
          <a:bodyPr/>
          <a:lstStyle/>
          <a:p>
            <a:r>
              <a:rPr lang="en-US" sz="3100" dirty="0"/>
              <a:t>Packet-based or structured modes are derived from early teletype-over-radio modes and computer-to-computer network protocols</a:t>
            </a:r>
          </a:p>
          <a:p>
            <a:r>
              <a:rPr lang="en-US" sz="3100" dirty="0"/>
              <a:t>Hams have adapted these protocols, creating packet radio, PACTOR, WINMOR, and other communication systems</a:t>
            </a:r>
          </a:p>
          <a:p>
            <a:r>
              <a:rPr lang="en-US" sz="3100" dirty="0"/>
              <a:t>Some packet modes (JT65 &amp; FT8) require precisely-defined transmission periods … utility software is available to keep your computer synchronized to within 1 second of standard time</a:t>
            </a:r>
          </a:p>
        </p:txBody>
      </p:sp>
    </p:spTree>
    <p:extLst>
      <p:ext uri="{BB962C8B-B14F-4D97-AF65-F5344CB8AC3E}">
        <p14:creationId xmlns:p14="http://schemas.microsoft.com/office/powerpoint/2010/main" val="947294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D7A73-A0FF-4111-8FD9-AEAC3F7D6617}"/>
              </a:ext>
            </a:extLst>
          </p:cNvPr>
          <p:cNvSpPr>
            <a:spLocks noGrp="1"/>
          </p:cNvSpPr>
          <p:nvPr>
            <p:ph type="title"/>
          </p:nvPr>
        </p:nvSpPr>
        <p:spPr/>
        <p:txBody>
          <a:bodyPr/>
          <a:lstStyle/>
          <a:p>
            <a:r>
              <a:rPr lang="en-US" dirty="0"/>
              <a:t>Packet Basics</a:t>
            </a:r>
          </a:p>
        </p:txBody>
      </p:sp>
      <p:sp>
        <p:nvSpPr>
          <p:cNvPr id="3" name="Content Placeholder 2">
            <a:extLst>
              <a:ext uri="{FF2B5EF4-FFF2-40B4-BE49-F238E27FC236}">
                <a16:creationId xmlns:a16="http://schemas.microsoft.com/office/drawing/2014/main" id="{6EA62783-EC83-4611-B320-5169DA5769CD}"/>
              </a:ext>
            </a:extLst>
          </p:cNvPr>
          <p:cNvSpPr>
            <a:spLocks noGrp="1"/>
          </p:cNvSpPr>
          <p:nvPr>
            <p:ph idx="1"/>
          </p:nvPr>
        </p:nvSpPr>
        <p:spPr>
          <a:xfrm>
            <a:off x="630382" y="2057400"/>
            <a:ext cx="10972800" cy="1350818"/>
          </a:xfrm>
        </p:spPr>
        <p:txBody>
          <a:bodyPr/>
          <a:lstStyle/>
          <a:p>
            <a:r>
              <a:rPr lang="en-US" dirty="0"/>
              <a:t>Packet refers to the transmission of data in structured groups (called </a:t>
            </a:r>
            <a:r>
              <a:rPr lang="en-US" i="1" dirty="0">
                <a:solidFill>
                  <a:srgbClr val="C00000"/>
                </a:solidFill>
              </a:rPr>
              <a:t>frames</a:t>
            </a:r>
            <a:r>
              <a:rPr lang="en-US" dirty="0"/>
              <a:t>)</a:t>
            </a:r>
          </a:p>
          <a:p>
            <a:endParaRPr lang="en-US" dirty="0"/>
          </a:p>
        </p:txBody>
      </p:sp>
      <p:pic>
        <p:nvPicPr>
          <p:cNvPr id="5" name="Picture 4">
            <a:extLst>
              <a:ext uri="{FF2B5EF4-FFF2-40B4-BE49-F238E27FC236}">
                <a16:creationId xmlns:a16="http://schemas.microsoft.com/office/drawing/2014/main" id="{EF85D348-41F6-49BD-90DD-E359A2D0454B}"/>
              </a:ext>
            </a:extLst>
          </p:cNvPr>
          <p:cNvPicPr>
            <a:picLocks noChangeAspect="1"/>
          </p:cNvPicPr>
          <p:nvPr/>
        </p:nvPicPr>
        <p:blipFill>
          <a:blip r:embed="rId2"/>
          <a:stretch>
            <a:fillRect/>
          </a:stretch>
        </p:blipFill>
        <p:spPr>
          <a:xfrm>
            <a:off x="5562600" y="3124200"/>
            <a:ext cx="5234355" cy="3571506"/>
          </a:xfrm>
          <a:prstGeom prst="rect">
            <a:avLst/>
          </a:prstGeom>
          <a:ln>
            <a:solidFill>
              <a:schemeClr val="tx1"/>
            </a:solidFill>
          </a:ln>
        </p:spPr>
      </p:pic>
      <p:sp>
        <p:nvSpPr>
          <p:cNvPr id="6" name="TextBox 5">
            <a:extLst>
              <a:ext uri="{FF2B5EF4-FFF2-40B4-BE49-F238E27FC236}">
                <a16:creationId xmlns:a16="http://schemas.microsoft.com/office/drawing/2014/main" id="{CAFDD2F9-A928-44C3-A20A-28D60BB8FF84}"/>
              </a:ext>
            </a:extLst>
          </p:cNvPr>
          <p:cNvSpPr txBox="1"/>
          <p:nvPr/>
        </p:nvSpPr>
        <p:spPr>
          <a:xfrm>
            <a:off x="722918" y="3408218"/>
            <a:ext cx="4747146" cy="2923877"/>
          </a:xfrm>
          <a:prstGeom prst="rect">
            <a:avLst/>
          </a:prstGeom>
          <a:noFill/>
        </p:spPr>
        <p:txBody>
          <a:bodyPr wrap="square" rtlCol="0">
            <a:spAutoFit/>
          </a:bodyPr>
          <a:lstStyle/>
          <a:p>
            <a:r>
              <a:rPr lang="en-US" sz="2300" dirty="0">
                <a:latin typeface="Calibri" panose="020F0502020204030204" pitchFamily="34" charset="0"/>
                <a:cs typeface="Calibri" panose="020F0502020204030204" pitchFamily="34" charset="0"/>
              </a:rPr>
              <a:t>Figure 6.2: Packet communication systems package data with control and routing information and add error detection information. Each package of header, data, and trailer is called a frame. Different packet protocols use different sets of information and methods of creating the frame.</a:t>
            </a:r>
          </a:p>
        </p:txBody>
      </p:sp>
    </p:spTree>
    <p:extLst>
      <p:ext uri="{BB962C8B-B14F-4D97-AF65-F5344CB8AC3E}">
        <p14:creationId xmlns:p14="http://schemas.microsoft.com/office/powerpoint/2010/main" val="30860001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763A67-AC15-4844-B214-5178B7AB09B3}"/>
              </a:ext>
            </a:extLst>
          </p:cNvPr>
          <p:cNvSpPr>
            <a:spLocks noGrp="1"/>
          </p:cNvSpPr>
          <p:nvPr>
            <p:ph type="title"/>
          </p:nvPr>
        </p:nvSpPr>
        <p:spPr/>
        <p:txBody>
          <a:bodyPr/>
          <a:lstStyle/>
          <a:p>
            <a:r>
              <a:rPr lang="en-US" dirty="0"/>
              <a:t>Packet Basics (cont.) … see Fig 6.2</a:t>
            </a:r>
          </a:p>
        </p:txBody>
      </p:sp>
      <p:sp>
        <p:nvSpPr>
          <p:cNvPr id="3" name="Content Placeholder 2">
            <a:extLst>
              <a:ext uri="{FF2B5EF4-FFF2-40B4-BE49-F238E27FC236}">
                <a16:creationId xmlns:a16="http://schemas.microsoft.com/office/drawing/2014/main" id="{C64F835D-7226-48D3-986B-62D2072FA053}"/>
              </a:ext>
            </a:extLst>
          </p:cNvPr>
          <p:cNvSpPr>
            <a:spLocks noGrp="1"/>
          </p:cNvSpPr>
          <p:nvPr>
            <p:ph idx="1"/>
          </p:nvPr>
        </p:nvSpPr>
        <p:spPr>
          <a:xfrm>
            <a:off x="304800" y="2362200"/>
            <a:ext cx="11277600" cy="4188022"/>
          </a:xfrm>
        </p:spPr>
        <p:txBody>
          <a:bodyPr/>
          <a:lstStyle/>
          <a:p>
            <a:r>
              <a:rPr lang="en-US" sz="2800" dirty="0"/>
              <a:t>Header – Contains bit patterns that allow receiver to synch with the packet’s structure, control, and routing information, and for some protocols, error detection/correction information.</a:t>
            </a:r>
          </a:p>
          <a:p>
            <a:r>
              <a:rPr lang="en-US" sz="2800" dirty="0"/>
              <a:t>Data – Data to be exchanged between the systems. Usually ASCII characters. Usually compressed for efficiency.</a:t>
            </a:r>
          </a:p>
          <a:p>
            <a:r>
              <a:rPr lang="en-US" sz="2800" dirty="0"/>
              <a:t>Trailer – Additional info used for error detection.</a:t>
            </a:r>
          </a:p>
          <a:p>
            <a:pPr lvl="1">
              <a:buClr>
                <a:schemeClr val="tx1"/>
              </a:buClr>
            </a:pPr>
            <a:r>
              <a:rPr lang="en-US" sz="2600" i="1" dirty="0">
                <a:solidFill>
                  <a:srgbClr val="C00000"/>
                </a:solidFill>
              </a:rPr>
              <a:t>Forward error correction </a:t>
            </a:r>
            <a:r>
              <a:rPr lang="en-US" sz="2600" dirty="0"/>
              <a:t>(FEC) goes beyond simply detecting errors. By including redundant encoded info with the data, it’s possible for receiver to CORRECT certain types of data errors. </a:t>
            </a:r>
          </a:p>
        </p:txBody>
      </p:sp>
    </p:spTree>
    <p:extLst>
      <p:ext uri="{BB962C8B-B14F-4D97-AF65-F5344CB8AC3E}">
        <p14:creationId xmlns:p14="http://schemas.microsoft.com/office/powerpoint/2010/main" val="3331087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B5ACDF-78ED-4F0D-9E15-F71D38E02BB2}"/>
              </a:ext>
            </a:extLst>
          </p:cNvPr>
          <p:cNvSpPr>
            <a:spLocks noGrp="1"/>
          </p:cNvSpPr>
          <p:nvPr>
            <p:ph type="title"/>
          </p:nvPr>
        </p:nvSpPr>
        <p:spPr/>
        <p:txBody>
          <a:bodyPr/>
          <a:lstStyle/>
          <a:p>
            <a:r>
              <a:rPr lang="en-US" dirty="0"/>
              <a:t>Automatic Repeat reQuest (ARQ) Systems</a:t>
            </a:r>
          </a:p>
        </p:txBody>
      </p:sp>
      <p:sp>
        <p:nvSpPr>
          <p:cNvPr id="3" name="Content Placeholder 2">
            <a:extLst>
              <a:ext uri="{FF2B5EF4-FFF2-40B4-BE49-F238E27FC236}">
                <a16:creationId xmlns:a16="http://schemas.microsoft.com/office/drawing/2014/main" id="{8045FEEF-494D-4260-AAFF-2FB12238AF48}"/>
              </a:ext>
            </a:extLst>
          </p:cNvPr>
          <p:cNvSpPr>
            <a:spLocks noGrp="1"/>
          </p:cNvSpPr>
          <p:nvPr>
            <p:ph idx="1"/>
          </p:nvPr>
        </p:nvSpPr>
        <p:spPr>
          <a:xfrm>
            <a:off x="609600" y="2169994"/>
            <a:ext cx="10972800" cy="4380228"/>
          </a:xfrm>
        </p:spPr>
        <p:txBody>
          <a:bodyPr/>
          <a:lstStyle/>
          <a:p>
            <a:r>
              <a:rPr lang="en-US" sz="2800" dirty="0"/>
              <a:t>If mismatch is detected, receiving system responds with </a:t>
            </a:r>
            <a:r>
              <a:rPr lang="en-US" sz="2800" i="1" dirty="0">
                <a:solidFill>
                  <a:srgbClr val="C00000"/>
                </a:solidFill>
              </a:rPr>
              <a:t>NAK</a:t>
            </a:r>
            <a:r>
              <a:rPr lang="en-US" sz="2800" dirty="0"/>
              <a:t> (not acknowledged) and protocol requests retransmission.</a:t>
            </a:r>
          </a:p>
          <a:p>
            <a:r>
              <a:rPr lang="en-US" sz="2800" dirty="0"/>
              <a:t>Transmitting system will continue to send packet until received without errors or retransmission limit is exceeded.</a:t>
            </a:r>
          </a:p>
          <a:p>
            <a:r>
              <a:rPr lang="en-US" sz="2800" dirty="0"/>
              <a:t>ARQ used in modes: PACTOR, packet radio, WINMOR, etc.</a:t>
            </a:r>
          </a:p>
          <a:p>
            <a:r>
              <a:rPr lang="en-US" sz="2800" dirty="0"/>
              <a:t>ARQ protocols were designed for </a:t>
            </a:r>
            <a:r>
              <a:rPr lang="en-US" sz="2800" u="sng" dirty="0"/>
              <a:t>wired</a:t>
            </a:r>
            <a:r>
              <a:rPr lang="en-US" sz="2800" dirty="0"/>
              <a:t> network connections, and the transmission can only be received from one receiving station during the connection. This means you can’t break in to an ongoing contact between two stations using an ARQ mode.</a:t>
            </a:r>
          </a:p>
        </p:txBody>
      </p:sp>
    </p:spTree>
    <p:extLst>
      <p:ext uri="{BB962C8B-B14F-4D97-AF65-F5344CB8AC3E}">
        <p14:creationId xmlns:p14="http://schemas.microsoft.com/office/powerpoint/2010/main" val="3646511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B4776-E006-4F70-8A58-8A45285602BA}"/>
              </a:ext>
            </a:extLst>
          </p:cNvPr>
          <p:cNvSpPr>
            <a:spLocks noGrp="1"/>
          </p:cNvSpPr>
          <p:nvPr>
            <p:ph type="title"/>
          </p:nvPr>
        </p:nvSpPr>
        <p:spPr/>
        <p:txBody>
          <a:bodyPr/>
          <a:lstStyle/>
          <a:p>
            <a:r>
              <a:rPr lang="en-US" dirty="0"/>
              <a:t>ARQ (cont.)</a:t>
            </a:r>
          </a:p>
        </p:txBody>
      </p:sp>
      <p:sp>
        <p:nvSpPr>
          <p:cNvPr id="3" name="Content Placeholder 2">
            <a:extLst>
              <a:ext uri="{FF2B5EF4-FFF2-40B4-BE49-F238E27FC236}">
                <a16:creationId xmlns:a16="http://schemas.microsoft.com/office/drawing/2014/main" id="{F25E7E05-D3DB-44F4-BE39-1225428FD24E}"/>
              </a:ext>
            </a:extLst>
          </p:cNvPr>
          <p:cNvSpPr>
            <a:spLocks noGrp="1"/>
          </p:cNvSpPr>
          <p:nvPr>
            <p:ph idx="1"/>
          </p:nvPr>
        </p:nvSpPr>
        <p:spPr/>
        <p:txBody>
          <a:bodyPr/>
          <a:lstStyle/>
          <a:p>
            <a:r>
              <a:rPr lang="en-US" dirty="0"/>
              <a:t>So that a station can advertise its presence, ARQ protocols provide a broadcast mode to transmit without another station having established a contact</a:t>
            </a:r>
          </a:p>
          <a:p>
            <a:r>
              <a:rPr lang="en-US" dirty="0"/>
              <a:t>A </a:t>
            </a:r>
            <a:r>
              <a:rPr lang="en-US" i="1" dirty="0">
                <a:solidFill>
                  <a:srgbClr val="C00000"/>
                </a:solidFill>
              </a:rPr>
              <a:t>MON</a:t>
            </a:r>
            <a:r>
              <a:rPr lang="en-US" dirty="0"/>
              <a:t> mode is also provided so that other stations can listen to the conversation without error correction</a:t>
            </a:r>
          </a:p>
          <a:p>
            <a:r>
              <a:rPr lang="en-US" dirty="0"/>
              <a:t>Using the MON (monitoring) mode allows you to determine if a frequency is occupied by 2 stations having an ARQ mode contact</a:t>
            </a:r>
          </a:p>
        </p:txBody>
      </p:sp>
    </p:spTree>
    <p:extLst>
      <p:ext uri="{BB962C8B-B14F-4D97-AF65-F5344CB8AC3E}">
        <p14:creationId xmlns:p14="http://schemas.microsoft.com/office/powerpoint/2010/main" val="1798007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CB2B99-C5B1-48C3-AD03-590F8BA69E33}"/>
              </a:ext>
            </a:extLst>
          </p:cNvPr>
          <p:cNvSpPr>
            <a:spLocks noGrp="1"/>
          </p:cNvSpPr>
          <p:nvPr>
            <p:ph type="title"/>
          </p:nvPr>
        </p:nvSpPr>
        <p:spPr/>
        <p:txBody>
          <a:bodyPr/>
          <a:lstStyle/>
          <a:p>
            <a:r>
              <a:rPr lang="en-US" dirty="0"/>
              <a:t>Packet Radio</a:t>
            </a:r>
          </a:p>
        </p:txBody>
      </p:sp>
      <p:sp>
        <p:nvSpPr>
          <p:cNvPr id="3" name="Content Placeholder 2">
            <a:extLst>
              <a:ext uri="{FF2B5EF4-FFF2-40B4-BE49-F238E27FC236}">
                <a16:creationId xmlns:a16="http://schemas.microsoft.com/office/drawing/2014/main" id="{D3F541E1-204D-42C4-9D2C-D7422EFEF766}"/>
              </a:ext>
            </a:extLst>
          </p:cNvPr>
          <p:cNvSpPr>
            <a:spLocks noGrp="1"/>
          </p:cNvSpPr>
          <p:nvPr>
            <p:ph idx="1"/>
          </p:nvPr>
        </p:nvSpPr>
        <p:spPr>
          <a:xfrm>
            <a:off x="609600" y="2169994"/>
            <a:ext cx="10972800" cy="4380228"/>
          </a:xfrm>
        </p:spPr>
        <p:txBody>
          <a:bodyPr/>
          <a:lstStyle/>
          <a:p>
            <a:r>
              <a:rPr lang="en-US" sz="2800" dirty="0"/>
              <a:t>Used almost exclusively on VHF and UF bands</a:t>
            </a:r>
          </a:p>
          <a:p>
            <a:r>
              <a:rPr lang="en-US" sz="2800" dirty="0"/>
              <a:t>Based on computer network protocol X.25</a:t>
            </a:r>
          </a:p>
          <a:p>
            <a:pPr lvl="1"/>
            <a:r>
              <a:rPr lang="en-US" sz="2600" dirty="0"/>
              <a:t>One of the oldest packet-switching communication protocols</a:t>
            </a:r>
          </a:p>
          <a:p>
            <a:pPr lvl="1"/>
            <a:r>
              <a:rPr lang="en-US" sz="2600" dirty="0"/>
              <a:t>X.25 protocol popular during the late 1970s and 1980s in the computer industry</a:t>
            </a:r>
          </a:p>
          <a:p>
            <a:r>
              <a:rPr lang="en-US" sz="2800" dirty="0"/>
              <a:t>Packets are exchanged using VHF FM voice transceivers at 1200 or 9600 baud</a:t>
            </a:r>
          </a:p>
          <a:p>
            <a:r>
              <a:rPr lang="en-US" sz="2800" dirty="0"/>
              <a:t>Does not work well with HF because data are easily disrupted by noise and fading (even at 300 baud allowed on HF)</a:t>
            </a:r>
          </a:p>
        </p:txBody>
      </p:sp>
    </p:spTree>
    <p:extLst>
      <p:ext uri="{BB962C8B-B14F-4D97-AF65-F5344CB8AC3E}">
        <p14:creationId xmlns:p14="http://schemas.microsoft.com/office/powerpoint/2010/main" val="2544453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ED669-E498-4705-AD17-88EAE5F48A23}"/>
              </a:ext>
            </a:extLst>
          </p:cNvPr>
          <p:cNvSpPr>
            <a:spLocks noGrp="1"/>
          </p:cNvSpPr>
          <p:nvPr>
            <p:ph type="title"/>
          </p:nvPr>
        </p:nvSpPr>
        <p:spPr/>
        <p:txBody>
          <a:bodyPr/>
          <a:lstStyle/>
          <a:p>
            <a:r>
              <a:rPr lang="en-US" dirty="0"/>
              <a:t>PACTOR and WINMOR</a:t>
            </a:r>
          </a:p>
        </p:txBody>
      </p:sp>
      <p:sp>
        <p:nvSpPr>
          <p:cNvPr id="3" name="Content Placeholder 2">
            <a:extLst>
              <a:ext uri="{FF2B5EF4-FFF2-40B4-BE49-F238E27FC236}">
                <a16:creationId xmlns:a16="http://schemas.microsoft.com/office/drawing/2014/main" id="{90BB9D00-FD29-4B1A-BB27-AB1705F00250}"/>
              </a:ext>
            </a:extLst>
          </p:cNvPr>
          <p:cNvSpPr>
            <a:spLocks noGrp="1"/>
          </p:cNvSpPr>
          <p:nvPr>
            <p:ph idx="1"/>
          </p:nvPr>
        </p:nvSpPr>
        <p:spPr>
          <a:xfrm>
            <a:off x="586854" y="2057400"/>
            <a:ext cx="10995546" cy="4492822"/>
          </a:xfrm>
        </p:spPr>
        <p:txBody>
          <a:bodyPr/>
          <a:lstStyle/>
          <a:p>
            <a:r>
              <a:rPr lang="en-US" dirty="0"/>
              <a:t>RTTY protocol was not designed to manage transmission errors</a:t>
            </a:r>
          </a:p>
          <a:p>
            <a:r>
              <a:rPr lang="en-US" dirty="0"/>
              <a:t>Teletype Over Radio (TOR) systems were developed to address this (AMTOR, G-TOR, etc.) </a:t>
            </a:r>
          </a:p>
          <a:p>
            <a:r>
              <a:rPr lang="en-US" dirty="0"/>
              <a:t>These original TOR protocols are reliable, but slow</a:t>
            </a:r>
          </a:p>
          <a:p>
            <a:r>
              <a:rPr lang="en-US" dirty="0"/>
              <a:t>PACTOR (Packet-based TOR) and WINMOR (Windows TOR) addresses reliability AND speed … and extends TOR capability</a:t>
            </a:r>
          </a:p>
          <a:p>
            <a:r>
              <a:rPr lang="en-US" dirty="0"/>
              <a:t>PACTOR 1 uses FSK modulation; PACTOR 1 thru 4 use advanced PSK modulation (PACTOR 4 not yet legal for US amateurs)</a:t>
            </a:r>
          </a:p>
          <a:p>
            <a:endParaRPr lang="en-US" dirty="0"/>
          </a:p>
          <a:p>
            <a:endParaRPr lang="en-US" dirty="0"/>
          </a:p>
        </p:txBody>
      </p:sp>
    </p:spTree>
    <p:extLst>
      <p:ext uri="{BB962C8B-B14F-4D97-AF65-F5344CB8AC3E}">
        <p14:creationId xmlns:p14="http://schemas.microsoft.com/office/powerpoint/2010/main" val="2986901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74B3DC5-5389-4053-8120-87CA399D0A4B}"/>
              </a:ext>
            </a:extLst>
          </p:cNvPr>
          <p:cNvSpPr>
            <a:spLocks noGrp="1"/>
          </p:cNvSpPr>
          <p:nvPr>
            <p:ph type="title"/>
          </p:nvPr>
        </p:nvSpPr>
        <p:spPr/>
        <p:txBody>
          <a:bodyPr/>
          <a:lstStyle/>
          <a:p>
            <a:r>
              <a:rPr lang="en-US" dirty="0"/>
              <a:t>WINLINK</a:t>
            </a:r>
          </a:p>
        </p:txBody>
      </p:sp>
      <p:sp>
        <p:nvSpPr>
          <p:cNvPr id="3" name="Content Placeholder 2">
            <a:extLst>
              <a:ext uri="{FF2B5EF4-FFF2-40B4-BE49-F238E27FC236}">
                <a16:creationId xmlns:a16="http://schemas.microsoft.com/office/drawing/2014/main" id="{DE22A63B-F177-40EB-87E3-B3EC9953C16E}"/>
              </a:ext>
            </a:extLst>
          </p:cNvPr>
          <p:cNvSpPr>
            <a:spLocks noGrp="1"/>
          </p:cNvSpPr>
          <p:nvPr>
            <p:ph idx="1"/>
          </p:nvPr>
        </p:nvSpPr>
        <p:spPr>
          <a:xfrm>
            <a:off x="381000" y="2169994"/>
            <a:ext cx="11430000" cy="4380228"/>
          </a:xfrm>
        </p:spPr>
        <p:txBody>
          <a:bodyPr/>
          <a:lstStyle/>
          <a:p>
            <a:r>
              <a:rPr lang="en-US" dirty="0"/>
              <a:t>Enables transferring of email messages &amp; digital files on HF bands</a:t>
            </a:r>
          </a:p>
          <a:p>
            <a:r>
              <a:rPr lang="en-US" dirty="0"/>
              <a:t>Winlink isn’t a </a:t>
            </a:r>
            <a:r>
              <a:rPr lang="en-US" i="1" dirty="0">
                <a:solidFill>
                  <a:srgbClr val="C00000"/>
                </a:solidFill>
              </a:rPr>
              <a:t>mode</a:t>
            </a:r>
            <a:r>
              <a:rPr lang="en-US" dirty="0"/>
              <a:t> … it’s a communication system</a:t>
            </a:r>
          </a:p>
          <a:p>
            <a:r>
              <a:rPr lang="en-US" dirty="0"/>
              <a:t>Uses the internet to connect its email servers with gateway and mailbox stations around the world on HF, VHF and UHF</a:t>
            </a:r>
          </a:p>
          <a:p>
            <a:pPr lvl="1"/>
            <a:r>
              <a:rPr lang="en-US" dirty="0"/>
              <a:t>Winlink stations do not connect directly with the internet, but provide an effective means for stations out of local internet connection range</a:t>
            </a:r>
          </a:p>
          <a:p>
            <a:pPr lvl="1"/>
            <a:r>
              <a:rPr lang="en-US" dirty="0"/>
              <a:t>Even without internet connectivity, </a:t>
            </a:r>
            <a:r>
              <a:rPr lang="en-US" i="1" dirty="0">
                <a:solidFill>
                  <a:srgbClr val="C00000"/>
                </a:solidFill>
              </a:rPr>
              <a:t>Winlink Express </a:t>
            </a:r>
            <a:r>
              <a:rPr lang="en-US" dirty="0"/>
              <a:t>can act as standalone mailbox stations or communicate directly with each other</a:t>
            </a:r>
          </a:p>
        </p:txBody>
      </p:sp>
    </p:spTree>
    <p:extLst>
      <p:ext uri="{BB962C8B-B14F-4D97-AF65-F5344CB8AC3E}">
        <p14:creationId xmlns:p14="http://schemas.microsoft.com/office/powerpoint/2010/main" val="2665019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A69E1F-FA9B-42FE-BCF0-9404C4227DB3}"/>
              </a:ext>
            </a:extLst>
          </p:cNvPr>
          <p:cNvSpPr>
            <a:spLocks noGrp="1"/>
          </p:cNvSpPr>
          <p:nvPr>
            <p:ph type="title"/>
          </p:nvPr>
        </p:nvSpPr>
        <p:spPr/>
        <p:txBody>
          <a:bodyPr/>
          <a:lstStyle/>
          <a:p>
            <a:r>
              <a:rPr lang="en-US" dirty="0"/>
              <a:t>FT8 &amp; WSPR (WS = </a:t>
            </a:r>
            <a:r>
              <a:rPr lang="en-US" dirty="0">
                <a:solidFill>
                  <a:srgbClr val="C00000"/>
                </a:solidFill>
              </a:rPr>
              <a:t>W</a:t>
            </a:r>
            <a:r>
              <a:rPr lang="en-US" dirty="0"/>
              <a:t>eak </a:t>
            </a:r>
            <a:r>
              <a:rPr lang="en-US" dirty="0">
                <a:solidFill>
                  <a:srgbClr val="C00000"/>
                </a:solidFill>
              </a:rPr>
              <a:t>S</a:t>
            </a:r>
            <a:r>
              <a:rPr lang="en-US" dirty="0"/>
              <a:t>ignal)</a:t>
            </a:r>
          </a:p>
        </p:txBody>
      </p:sp>
      <p:sp>
        <p:nvSpPr>
          <p:cNvPr id="3" name="Content Placeholder 2">
            <a:extLst>
              <a:ext uri="{FF2B5EF4-FFF2-40B4-BE49-F238E27FC236}">
                <a16:creationId xmlns:a16="http://schemas.microsoft.com/office/drawing/2014/main" id="{BDB5D612-3033-42E5-8A03-8BB787ABF724}"/>
              </a:ext>
            </a:extLst>
          </p:cNvPr>
          <p:cNvSpPr>
            <a:spLocks noGrp="1"/>
          </p:cNvSpPr>
          <p:nvPr>
            <p:ph idx="1"/>
          </p:nvPr>
        </p:nvSpPr>
        <p:spPr>
          <a:xfrm>
            <a:off x="304800" y="2057400"/>
            <a:ext cx="11658600" cy="4648200"/>
          </a:xfrm>
        </p:spPr>
        <p:txBody>
          <a:bodyPr/>
          <a:lstStyle/>
          <a:p>
            <a:r>
              <a:rPr lang="en-US" sz="2600" dirty="0"/>
              <a:t>Supported by the WSJT software suite (and JT65, MSK144, etc.)</a:t>
            </a:r>
          </a:p>
          <a:p>
            <a:pPr lvl="1"/>
            <a:r>
              <a:rPr lang="en-US" sz="2200" dirty="0">
                <a:solidFill>
                  <a:srgbClr val="C00000"/>
                </a:solidFill>
              </a:rPr>
              <a:t>https://physics.princeton.edu/pulsar/k1jt/</a:t>
            </a:r>
          </a:p>
          <a:p>
            <a:r>
              <a:rPr lang="en-US" sz="2600" dirty="0"/>
              <a:t>Uses precisely-timed sequences of transmit/receive, 8-tone FSK modulation and error decoding/correction to enable successful decoding at very low signal-to-noise ratios (</a:t>
            </a:r>
            <a:r>
              <a:rPr lang="en-US" sz="2600" i="1" dirty="0">
                <a:solidFill>
                  <a:srgbClr val="C00000"/>
                </a:solidFill>
              </a:rPr>
              <a:t>SNR</a:t>
            </a:r>
            <a:r>
              <a:rPr lang="en-US" sz="2600" dirty="0"/>
              <a:t>)</a:t>
            </a:r>
          </a:p>
          <a:p>
            <a:r>
              <a:rPr lang="en-US" sz="2600" dirty="0"/>
              <a:t>FT8 exchanges 75-bit messages … there is a limited amount of info that can be exchanged with this size limit (call signs, grid locators, signal reports)</a:t>
            </a:r>
          </a:p>
          <a:p>
            <a:r>
              <a:rPr lang="en-US" sz="2600" dirty="0"/>
              <a:t>WSPR uses HF propagation paths at very low SNR … does not support 2-way QSOs</a:t>
            </a:r>
          </a:p>
          <a:p>
            <a:r>
              <a:rPr lang="en-US" sz="2600" dirty="0"/>
              <a:t>Low power WSPR transmitters generate coded packets; stations that receive these report success on </a:t>
            </a:r>
            <a:r>
              <a:rPr lang="en-US" sz="2600" dirty="0">
                <a:solidFill>
                  <a:srgbClr val="C00000"/>
                </a:solidFill>
              </a:rPr>
              <a:t>www.wsprnet.org</a:t>
            </a:r>
          </a:p>
        </p:txBody>
      </p:sp>
    </p:spTree>
    <p:extLst>
      <p:ext uri="{BB962C8B-B14F-4D97-AF65-F5344CB8AC3E}">
        <p14:creationId xmlns:p14="http://schemas.microsoft.com/office/powerpoint/2010/main" val="1319082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75D46-717A-4475-8C4A-E718F8B32751}"/>
              </a:ext>
            </a:extLst>
          </p:cNvPr>
          <p:cNvSpPr>
            <a:spLocks noGrp="1"/>
          </p:cNvSpPr>
          <p:nvPr>
            <p:ph type="title"/>
          </p:nvPr>
        </p:nvSpPr>
        <p:spPr>
          <a:xfrm>
            <a:off x="609600" y="1828800"/>
            <a:ext cx="10972800" cy="4495800"/>
          </a:xfrm>
        </p:spPr>
        <p:txBody>
          <a:bodyPr/>
          <a:lstStyle/>
          <a:p>
            <a:r>
              <a:rPr lang="en-US" dirty="0"/>
              <a:t>Module 6</a:t>
            </a:r>
            <a:br>
              <a:rPr lang="en-US" dirty="0"/>
            </a:br>
            <a:br>
              <a:rPr lang="en-US" sz="3800" dirty="0"/>
            </a:br>
            <a:r>
              <a:rPr lang="en-US" dirty="0"/>
              <a:t>ARRL General Class</a:t>
            </a:r>
            <a:br>
              <a:rPr lang="en-US" dirty="0"/>
            </a:br>
            <a:r>
              <a:rPr lang="en-US" dirty="0"/>
              <a:t>Chapter 6 – Digital Modes</a:t>
            </a:r>
            <a:br>
              <a:rPr lang="en-US" dirty="0"/>
            </a:br>
            <a:r>
              <a:rPr lang="en-US" dirty="0"/>
              <a:t>(6.1, 6.2, 6.3, 6.4)</a:t>
            </a:r>
            <a:br>
              <a:rPr lang="en-US" dirty="0"/>
            </a:br>
            <a:br>
              <a:rPr lang="en-US" dirty="0"/>
            </a:br>
            <a:r>
              <a:rPr lang="en-US" sz="3200" dirty="0"/>
              <a:t>Basics of Digital Modes, Character-Based Modes, Packet-Based Modes &amp; Systems, Receiving &amp; Transmitting Digital Modes</a:t>
            </a:r>
            <a:br>
              <a:rPr lang="en-US" dirty="0"/>
            </a:br>
            <a:endParaRPr lang="en-US" dirty="0"/>
          </a:p>
        </p:txBody>
      </p:sp>
    </p:spTree>
    <p:extLst>
      <p:ext uri="{BB962C8B-B14F-4D97-AF65-F5344CB8AC3E}">
        <p14:creationId xmlns:p14="http://schemas.microsoft.com/office/powerpoint/2010/main" val="3382282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14175630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can a PACTOR modem or controller be used to determine if the channel is in use by other PACTOR stations?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Unplug the data connector temporarily and see if the channel-busy indication is turned off</a:t>
            </a:r>
          </a:p>
          <a:p>
            <a:pPr marL="457200" indent="-457200">
              <a:buFont typeface="+mj-lt"/>
              <a:buAutoNum type="alphaUcPeriod"/>
            </a:pPr>
            <a:r>
              <a:rPr lang="en-US" b="0" i="0" u="none" strike="noStrike" baseline="0" dirty="0">
                <a:latin typeface="Calibri" panose="020F0502020204030204" pitchFamily="34" charset="0"/>
              </a:rPr>
              <a:t>Put the modem or controller in a mode which allows monitoring communications without a connection</a:t>
            </a:r>
          </a:p>
          <a:p>
            <a:pPr marL="457200" indent="-457200">
              <a:buFont typeface="+mj-lt"/>
              <a:buAutoNum type="alphaUcPeriod"/>
            </a:pPr>
            <a:r>
              <a:rPr lang="en-US" b="0" i="0" u="none" strike="noStrike" baseline="0" dirty="0">
                <a:latin typeface="Calibri" panose="020F0502020204030204" pitchFamily="34" charset="0"/>
              </a:rPr>
              <a:t>Transmit UI packets several times and wait to see if there is a response from another PACTOR station</a:t>
            </a:r>
          </a:p>
          <a:p>
            <a:pPr marL="457200" indent="-457200">
              <a:buFont typeface="+mj-lt"/>
              <a:buAutoNum type="alphaUcPeriod"/>
            </a:pPr>
            <a:r>
              <a:rPr lang="en-US" b="0" i="0" u="none" strike="noStrike" baseline="0" dirty="0">
                <a:latin typeface="Calibri" panose="020F0502020204030204" pitchFamily="34" charset="0"/>
              </a:rPr>
              <a:t>Send the message, ”Is this frequency in use?”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G2E02 (B) Page 6-7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508858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 you join a contact between two stations using the PACTOR protocol?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Send broadcast packets containing your call sign while in MONITOR mode</a:t>
            </a:r>
          </a:p>
          <a:p>
            <a:pPr marL="457200" indent="-457200">
              <a:buFont typeface="+mj-lt"/>
              <a:buAutoNum type="alphaUcPeriod"/>
            </a:pPr>
            <a:r>
              <a:rPr lang="en-US" b="0" i="0" u="none" strike="noStrike" baseline="0" dirty="0">
                <a:latin typeface="Calibri" panose="020F0502020204030204" pitchFamily="34" charset="0"/>
              </a:rPr>
              <a:t>Transmit a steady carrier until the PACTOR protocol times out and disconnects</a:t>
            </a:r>
          </a:p>
          <a:p>
            <a:pPr marL="457200" indent="-457200">
              <a:buFont typeface="+mj-lt"/>
              <a:buAutoNum type="alphaUcPeriod"/>
            </a:pPr>
            <a:r>
              <a:rPr lang="en-US" b="0" i="0" u="none" strike="noStrike" baseline="0" dirty="0">
                <a:latin typeface="Calibri" panose="020F0502020204030204" pitchFamily="34" charset="0"/>
              </a:rPr>
              <a:t>Joining an existing contact is not possible, PACTOR connections are limited to two stations</a:t>
            </a:r>
          </a:p>
          <a:p>
            <a:pPr marL="457200" indent="-457200">
              <a:buFont typeface="+mj-lt"/>
              <a:buAutoNum type="alphaUcPeriod"/>
            </a:pPr>
            <a:r>
              <a:rPr lang="en-US" b="0" i="0" u="none" strike="noStrike" baseline="0" dirty="0">
                <a:latin typeface="Calibri" panose="020F0502020204030204" pitchFamily="34" charset="0"/>
              </a:rPr>
              <a:t>Send a NAK response continuously so that the sending station must stand by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G2E09 (C) Page 6-7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563335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characteristic of the FT8 mode of the WSJT-X family?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is a keyboard-to-keyboard chat mode</a:t>
            </a:r>
          </a:p>
          <a:p>
            <a:pPr marL="457200" indent="-457200">
              <a:buFont typeface="+mj-lt"/>
              <a:buAutoNum type="alphaUcPeriod"/>
            </a:pPr>
            <a:r>
              <a:rPr lang="en-US" b="0" i="0" u="none" strike="noStrike" baseline="0" dirty="0">
                <a:latin typeface="Calibri" panose="020F0502020204030204" pitchFamily="34" charset="0"/>
              </a:rPr>
              <a:t>Each transmission takes exactly 60 seconds</a:t>
            </a:r>
          </a:p>
          <a:p>
            <a:pPr marL="457200" indent="-457200">
              <a:buFont typeface="+mj-lt"/>
              <a:buAutoNum type="alphaUcPeriod"/>
            </a:pPr>
            <a:r>
              <a:rPr lang="en-US" b="0" i="0" u="none" strike="noStrike" baseline="0" dirty="0">
                <a:latin typeface="Calibri" panose="020F0502020204030204" pitchFamily="34" charset="0"/>
              </a:rPr>
              <a:t>It is limited to use on VHF</a:t>
            </a:r>
          </a:p>
          <a:p>
            <a:pPr marL="457200" indent="-457200">
              <a:buFont typeface="+mj-lt"/>
              <a:buAutoNum type="alphaUcPeriod"/>
            </a:pPr>
            <a:r>
              <a:rPr lang="en-US" b="0" i="0" u="none" strike="noStrike" baseline="0" dirty="0">
                <a:latin typeface="Calibri" panose="020F0502020204030204" pitchFamily="34" charset="0"/>
              </a:rPr>
              <a:t>Typical exchanges are limited to call signs, grid locators, and signal reports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G2E11 (D) Page 6-9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131137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communication system sometimes uses the internet to transfer messages?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Winlink</a:t>
            </a:r>
          </a:p>
          <a:p>
            <a:pPr marL="457200" indent="-457200">
              <a:buFont typeface="+mj-lt"/>
              <a:buAutoNum type="alphaUcPeriod"/>
            </a:pPr>
            <a:r>
              <a:rPr lang="en-US" b="0" i="0" u="none" strike="noStrike" baseline="0" dirty="0">
                <a:latin typeface="Calibri" panose="020F0502020204030204" pitchFamily="34" charset="0"/>
              </a:rPr>
              <a:t>RTTY</a:t>
            </a:r>
          </a:p>
          <a:p>
            <a:pPr marL="457200" indent="-457200">
              <a:buFont typeface="+mj-lt"/>
              <a:buAutoNum type="alphaUcPeriod"/>
            </a:pPr>
            <a:r>
              <a:rPr lang="en-US" b="0" i="0" u="none" strike="noStrike" baseline="0" dirty="0">
                <a:latin typeface="Calibri" panose="020F0502020204030204" pitchFamily="34" charset="0"/>
              </a:rPr>
              <a:t>ARES</a:t>
            </a:r>
          </a:p>
          <a:p>
            <a:pPr marL="457200" indent="-457200">
              <a:buFont typeface="+mj-lt"/>
              <a:buAutoNum type="alphaUcPeriod"/>
            </a:pPr>
            <a:r>
              <a:rPr lang="en-US" b="0" i="0" u="none" strike="noStrike" baseline="0" dirty="0">
                <a:latin typeface="Calibri" panose="020F0502020204030204" pitchFamily="34" charset="0"/>
              </a:rPr>
              <a:t>SKYWARN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G2E13 (A) Page 6-8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442963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requirement when using the FT8 digital mode?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special hardware modem</a:t>
            </a:r>
          </a:p>
          <a:p>
            <a:pPr marL="457200" indent="-457200">
              <a:buFont typeface="+mj-lt"/>
              <a:buAutoNum type="alphaUcPeriod"/>
            </a:pPr>
            <a:r>
              <a:rPr lang="en-US" b="0" i="0" u="none" strike="noStrike" baseline="0" dirty="0">
                <a:latin typeface="Calibri" panose="020F0502020204030204" pitchFamily="34" charset="0"/>
              </a:rPr>
              <a:t>Computer time accurate within approximately 1 second</a:t>
            </a:r>
          </a:p>
          <a:p>
            <a:pPr marL="457200" indent="-457200">
              <a:buFont typeface="+mj-lt"/>
              <a:buAutoNum type="alphaUcPeriod"/>
            </a:pPr>
            <a:r>
              <a:rPr lang="en-US" b="0" i="0" u="none" strike="noStrike" baseline="0" dirty="0">
                <a:latin typeface="Calibri" panose="020F0502020204030204" pitchFamily="34" charset="0"/>
              </a:rPr>
              <a:t>Receiver attenuator set to -12 dB</a:t>
            </a:r>
          </a:p>
          <a:p>
            <a:pPr marL="457200" indent="-457200">
              <a:buFont typeface="+mj-lt"/>
              <a:buAutoNum type="alphaUcPeriod"/>
            </a:pPr>
            <a:r>
              <a:rPr lang="en-US" b="0" i="0" u="none" strike="noStrike" baseline="0" dirty="0">
                <a:latin typeface="Calibri" panose="020F0502020204030204" pitchFamily="34" charset="0"/>
              </a:rPr>
              <a:t>A vertically polarized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G2E15 (B) Page 6-6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0325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type of modulation is used by the FT8 digital mode?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8-tone frequency shift keying</a:t>
            </a:r>
          </a:p>
          <a:p>
            <a:pPr marL="457200" indent="-457200">
              <a:buFont typeface="+mj-lt"/>
              <a:buAutoNum type="alphaUcPeriod"/>
            </a:pPr>
            <a:r>
              <a:rPr lang="en-US" b="0" i="0" u="none" strike="noStrike" baseline="0" dirty="0">
                <a:latin typeface="Calibri" panose="020F0502020204030204" pitchFamily="34" charset="0"/>
              </a:rPr>
              <a:t>Vestigial sideband</a:t>
            </a:r>
          </a:p>
          <a:p>
            <a:pPr marL="457200" indent="-457200">
              <a:buFont typeface="+mj-lt"/>
              <a:buAutoNum type="alphaUcPeriod"/>
            </a:pPr>
            <a:r>
              <a:rPr lang="en-US" b="0" i="0" u="none" strike="noStrike" baseline="0" dirty="0">
                <a:latin typeface="Calibri" panose="020F0502020204030204" pitchFamily="34" charset="0"/>
              </a:rPr>
              <a:t>Amplitude compressed AM</a:t>
            </a:r>
          </a:p>
          <a:p>
            <a:pPr marL="457200" indent="-457200">
              <a:buFont typeface="+mj-lt"/>
              <a:buAutoNum type="alphaUcPeriod"/>
            </a:pPr>
            <a:r>
              <a:rPr lang="en-US" b="0" i="0" u="none" strike="noStrike" baseline="0" dirty="0">
                <a:latin typeface="Calibri" panose="020F0502020204030204" pitchFamily="34" charset="0"/>
              </a:rPr>
              <a:t>Direct sequence spread spectrum</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G8A09 (A) Page 6-9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26847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narrow-band digital modes can receive signals with very low signal-to-noise ratios?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da-DK" b="0" i="0" u="none" strike="noStrike" baseline="0" dirty="0">
                <a:latin typeface="Calibri" panose="020F0502020204030204" pitchFamily="34" charset="0"/>
              </a:rPr>
              <a:t>MSK144</a:t>
            </a:r>
          </a:p>
          <a:p>
            <a:pPr marL="457200" indent="-457200">
              <a:buFont typeface="+mj-lt"/>
              <a:buAutoNum type="alphaUcPeriod"/>
            </a:pPr>
            <a:r>
              <a:rPr lang="da-DK" b="0" i="0" u="none" strike="noStrike" baseline="0" dirty="0">
                <a:latin typeface="Calibri" panose="020F0502020204030204" pitchFamily="34" charset="0"/>
              </a:rPr>
              <a:t>FT8</a:t>
            </a:r>
          </a:p>
          <a:p>
            <a:pPr marL="457200" indent="-457200">
              <a:buFont typeface="+mj-lt"/>
              <a:buAutoNum type="alphaUcPeriod"/>
            </a:pPr>
            <a:r>
              <a:rPr lang="da-DK" b="0" i="0" u="none" strike="noStrike" baseline="0" dirty="0">
                <a:latin typeface="Calibri" panose="020F0502020204030204" pitchFamily="34" charset="0"/>
              </a:rPr>
              <a:t>AMTOR</a:t>
            </a:r>
          </a:p>
          <a:p>
            <a:pPr marL="457200" indent="-457200">
              <a:buFont typeface="+mj-lt"/>
              <a:buAutoNum type="alphaUcPeriod"/>
            </a:pPr>
            <a:r>
              <a:rPr lang="da-DK" b="0" i="0" u="none" strike="noStrike" baseline="0" dirty="0">
                <a:latin typeface="Calibri" panose="020F0502020204030204" pitchFamily="34" charset="0"/>
              </a:rPr>
              <a:t>MFSK32</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G8A12 (B) Page 6-9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45199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digital mode is used as a low-power beacon for assessing HF propagation?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da-DK" b="0" i="0" u="none" strike="noStrike" baseline="0" dirty="0">
                <a:latin typeface="Calibri" panose="020F0502020204030204" pitchFamily="34" charset="0"/>
              </a:rPr>
              <a:t>WSPR</a:t>
            </a:r>
          </a:p>
          <a:p>
            <a:pPr marL="457200" indent="-457200">
              <a:buFont typeface="+mj-lt"/>
              <a:buAutoNum type="alphaUcPeriod"/>
            </a:pPr>
            <a:r>
              <a:rPr lang="da-DK" b="0" i="0" u="none" strike="noStrike" baseline="0" dirty="0">
                <a:latin typeface="Calibri" panose="020F0502020204030204" pitchFamily="34" charset="0"/>
              </a:rPr>
              <a:t>Olivia</a:t>
            </a:r>
          </a:p>
          <a:p>
            <a:pPr marL="457200" indent="-457200">
              <a:buFont typeface="+mj-lt"/>
              <a:buAutoNum type="alphaUcPeriod"/>
            </a:pPr>
            <a:r>
              <a:rPr lang="da-DK" b="0" i="0" u="none" strike="noStrike" baseline="0" dirty="0">
                <a:latin typeface="Calibri" panose="020F0502020204030204" pitchFamily="34" charset="0"/>
              </a:rPr>
              <a:t>PSK31</a:t>
            </a:r>
          </a:p>
          <a:p>
            <a:pPr marL="457200" indent="-457200">
              <a:buFont typeface="+mj-lt"/>
              <a:buAutoNum type="alphaUcPeriod"/>
            </a:pPr>
            <a:r>
              <a:rPr lang="da-DK" b="0" i="0" u="none" strike="noStrike" baseline="0" dirty="0">
                <a:latin typeface="Calibri" panose="020F0502020204030204" pitchFamily="34" charset="0"/>
              </a:rPr>
              <a:t>SSB-SC</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G8C02 (A) Page 6-9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386683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part of a packet radio frame contains the routing and handling information?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Directory</a:t>
            </a:r>
          </a:p>
          <a:p>
            <a:pPr marL="457200" indent="-457200">
              <a:buFont typeface="+mj-lt"/>
              <a:buAutoNum type="alphaUcPeriod"/>
            </a:pPr>
            <a:r>
              <a:rPr lang="en-US" b="0" i="0" u="none" strike="noStrike" baseline="0" dirty="0">
                <a:latin typeface="Calibri" panose="020F0502020204030204" pitchFamily="34" charset="0"/>
              </a:rPr>
              <a:t>Preamble</a:t>
            </a:r>
          </a:p>
          <a:p>
            <a:pPr marL="457200" indent="-457200">
              <a:buFont typeface="+mj-lt"/>
              <a:buAutoNum type="alphaUcPeriod"/>
            </a:pPr>
            <a:r>
              <a:rPr lang="en-US" b="0" i="0" u="none" strike="noStrike" baseline="0" dirty="0">
                <a:latin typeface="Calibri" panose="020F0502020204030204" pitchFamily="34" charset="0"/>
              </a:rPr>
              <a:t>Header</a:t>
            </a:r>
          </a:p>
          <a:p>
            <a:pPr marL="457200" indent="-457200">
              <a:buFont typeface="+mj-lt"/>
              <a:buAutoNum type="alphaUcPeriod"/>
            </a:pPr>
            <a:r>
              <a:rPr lang="en-US" b="0" i="0" u="none" strike="noStrike" baseline="0" dirty="0">
                <a:latin typeface="Calibri" panose="020F0502020204030204" pitchFamily="34" charset="0"/>
              </a:rPr>
              <a:t>Footer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G8C03 (C) Page 6-7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230885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7AE27-5617-43F7-AADC-9DD1897B0BAF}"/>
              </a:ext>
            </a:extLst>
          </p:cNvPr>
          <p:cNvSpPr>
            <a:spLocks noGrp="1"/>
          </p:cNvSpPr>
          <p:nvPr>
            <p:ph type="title"/>
          </p:nvPr>
        </p:nvSpPr>
        <p:spPr>
          <a:xfrm>
            <a:off x="228600" y="1295399"/>
            <a:ext cx="11734800" cy="874595"/>
          </a:xfrm>
        </p:spPr>
        <p:txBody>
          <a:bodyPr/>
          <a:lstStyle/>
          <a:p>
            <a:r>
              <a:rPr lang="en-US" dirty="0"/>
              <a:t>Basics of Digital Modes: Where to Find Digital Activity</a:t>
            </a:r>
          </a:p>
        </p:txBody>
      </p:sp>
      <p:sp>
        <p:nvSpPr>
          <p:cNvPr id="3" name="Content Placeholder 2">
            <a:extLst>
              <a:ext uri="{FF2B5EF4-FFF2-40B4-BE49-F238E27FC236}">
                <a16:creationId xmlns:a16="http://schemas.microsoft.com/office/drawing/2014/main" id="{161F03A8-C91D-4D08-803F-5A6B896477A6}"/>
              </a:ext>
            </a:extLst>
          </p:cNvPr>
          <p:cNvSpPr>
            <a:spLocks noGrp="1"/>
          </p:cNvSpPr>
          <p:nvPr>
            <p:ph idx="1"/>
          </p:nvPr>
        </p:nvSpPr>
        <p:spPr>
          <a:xfrm>
            <a:off x="457200" y="2362200"/>
            <a:ext cx="11353800" cy="4188022"/>
          </a:xfrm>
        </p:spPr>
        <p:txBody>
          <a:bodyPr/>
          <a:lstStyle/>
          <a:p>
            <a:r>
              <a:rPr lang="en-US" dirty="0"/>
              <a:t>Communications are digital modes if info is exchanged as individual characters encoded as digital bits … Morse Code (CW), radioteletype, PSK31, FT8, D-STAR, DMR, slow-scan TV, etc.</a:t>
            </a:r>
          </a:p>
          <a:p>
            <a:r>
              <a:rPr lang="en-US" dirty="0"/>
              <a:t>Digital modes restricted to CW/data segments of each HF band</a:t>
            </a:r>
          </a:p>
          <a:p>
            <a:pPr lvl="1"/>
            <a:r>
              <a:rPr lang="en-US" dirty="0"/>
              <a:t>Found near top of CW segment</a:t>
            </a:r>
          </a:p>
          <a:p>
            <a:pPr lvl="1"/>
            <a:r>
              <a:rPr lang="en-US" dirty="0"/>
              <a:t>Example: On 20 meters, most PSK signals are near 14.070 MHz. RTTY and other digital modes are found above that between 14.070 and 14.112 MHz. Also see Table 6.1.</a:t>
            </a:r>
          </a:p>
          <a:p>
            <a:endParaRPr lang="en-US" dirty="0"/>
          </a:p>
        </p:txBody>
      </p:sp>
    </p:spTree>
    <p:extLst>
      <p:ext uri="{BB962C8B-B14F-4D97-AF65-F5344CB8AC3E}">
        <p14:creationId xmlns:p14="http://schemas.microsoft.com/office/powerpoint/2010/main" val="166883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In the PACTOR protocol, what is meant by a NAK response to a transmitted packet?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receiver is requesting the packet be retransmitted</a:t>
            </a:r>
          </a:p>
          <a:p>
            <a:pPr marL="457200" indent="-457200">
              <a:buFont typeface="+mj-lt"/>
              <a:buAutoNum type="alphaUcPeriod"/>
            </a:pPr>
            <a:r>
              <a:rPr lang="en-US" b="0" i="0" u="none" strike="noStrike" baseline="0" dirty="0">
                <a:latin typeface="Calibri" panose="020F0502020204030204" pitchFamily="34" charset="0"/>
              </a:rPr>
              <a:t>The receiver is reporting the packet was received without error</a:t>
            </a:r>
          </a:p>
          <a:p>
            <a:pPr marL="457200" indent="-457200">
              <a:buFont typeface="+mj-lt"/>
              <a:buAutoNum type="alphaUcPeriod"/>
            </a:pPr>
            <a:r>
              <a:rPr lang="en-US" b="0" i="0" u="none" strike="noStrike" baseline="0" dirty="0">
                <a:latin typeface="Calibri" panose="020F0502020204030204" pitchFamily="34" charset="0"/>
              </a:rPr>
              <a:t>The receiver is busy decoding the packet</a:t>
            </a:r>
          </a:p>
          <a:p>
            <a:pPr marL="457200" indent="-457200">
              <a:buFont typeface="+mj-lt"/>
              <a:buAutoNum type="alphaUcPeriod"/>
            </a:pPr>
            <a:r>
              <a:rPr lang="en-US" b="0" i="0" u="none" strike="noStrike" baseline="0" dirty="0">
                <a:latin typeface="Calibri" panose="020F0502020204030204" pitchFamily="34" charset="0"/>
              </a:rPr>
              <a:t>The entire file has been received correctly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G8C05 (A) Page 6-7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77064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the receiving station respond to an ARQ data mode packet containing errors?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terminates the contact</a:t>
            </a:r>
          </a:p>
          <a:p>
            <a:pPr marL="457200" indent="-457200">
              <a:buFont typeface="+mj-lt"/>
              <a:buAutoNum type="alphaUcPeriod"/>
            </a:pPr>
            <a:r>
              <a:rPr lang="en-US" b="0" i="0" u="none" strike="noStrike" baseline="0" dirty="0">
                <a:latin typeface="Calibri" panose="020F0502020204030204" pitchFamily="34" charset="0"/>
              </a:rPr>
              <a:t>It requests the packet be retransmitted</a:t>
            </a:r>
          </a:p>
          <a:p>
            <a:pPr marL="457200" indent="-457200">
              <a:buFont typeface="+mj-lt"/>
              <a:buAutoNum type="alphaUcPeriod"/>
            </a:pPr>
            <a:r>
              <a:rPr lang="en-US" b="0" i="0" u="none" strike="noStrike" baseline="0" dirty="0">
                <a:latin typeface="Calibri" panose="020F0502020204030204" pitchFamily="34" charset="0"/>
              </a:rPr>
              <a:t>It sends the packet back to the transmitting station</a:t>
            </a:r>
          </a:p>
          <a:p>
            <a:pPr marL="457200" indent="-457200">
              <a:buFont typeface="+mj-lt"/>
              <a:buAutoNum type="alphaUcPeriod"/>
            </a:pPr>
            <a:r>
              <a:rPr lang="en-US" b="0" i="0" u="none" strike="noStrike" baseline="0" dirty="0">
                <a:latin typeface="Calibri" panose="020F0502020204030204" pitchFamily="34" charset="0"/>
              </a:rPr>
              <a:t>It requests a change in transmitting protocol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G8C07 (B) Page 6-7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51028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forward error correction (FEC) allow the receiver to correct errors in received data packets?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controlling transmitter output power for optimum signal strength</a:t>
            </a:r>
          </a:p>
          <a:p>
            <a:pPr marL="457200" indent="-457200">
              <a:buFont typeface="+mj-lt"/>
              <a:buAutoNum type="alphaUcPeriod"/>
            </a:pPr>
            <a:r>
              <a:rPr lang="en-US" b="0" i="0" u="none" strike="noStrike" baseline="0" dirty="0">
                <a:latin typeface="Calibri" panose="020F0502020204030204" pitchFamily="34" charset="0"/>
              </a:rPr>
              <a:t>By using the Varicode character set</a:t>
            </a:r>
          </a:p>
          <a:p>
            <a:pPr marL="457200" indent="-457200">
              <a:buFont typeface="+mj-lt"/>
              <a:buAutoNum type="alphaUcPeriod"/>
            </a:pPr>
            <a:r>
              <a:rPr lang="en-US" b="0" i="0" u="none" strike="noStrike" baseline="0" dirty="0">
                <a:latin typeface="Calibri" panose="020F0502020204030204" pitchFamily="34" charset="0"/>
              </a:rPr>
              <a:t>By transmitting redundant information with the data</a:t>
            </a:r>
          </a:p>
          <a:p>
            <a:pPr marL="457200" indent="-457200">
              <a:buFont typeface="+mj-lt"/>
              <a:buAutoNum type="alphaUcPeriod"/>
            </a:pPr>
            <a:r>
              <a:rPr lang="en-US" b="0" i="0" u="none" strike="noStrike" baseline="0" dirty="0">
                <a:latin typeface="Calibri" panose="020F0502020204030204" pitchFamily="34" charset="0"/>
              </a:rPr>
              <a:t>By using a parity bit with each character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G8C10 (C) Page 6-7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74291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F4F32A-64DF-4C71-A2B1-C3C5241EE540}"/>
              </a:ext>
            </a:extLst>
          </p:cNvPr>
          <p:cNvSpPr>
            <a:spLocks noGrp="1"/>
          </p:cNvSpPr>
          <p:nvPr>
            <p:ph type="title"/>
          </p:nvPr>
        </p:nvSpPr>
        <p:spPr/>
        <p:txBody>
          <a:bodyPr/>
          <a:lstStyle/>
          <a:p>
            <a:r>
              <a:rPr lang="en-US" dirty="0"/>
              <a:t>Receiving &amp; Transmitting Digital Modes</a:t>
            </a:r>
          </a:p>
        </p:txBody>
      </p:sp>
      <p:sp>
        <p:nvSpPr>
          <p:cNvPr id="3" name="Content Placeholder 2">
            <a:extLst>
              <a:ext uri="{FF2B5EF4-FFF2-40B4-BE49-F238E27FC236}">
                <a16:creationId xmlns:a16="http://schemas.microsoft.com/office/drawing/2014/main" id="{F1D1AD0F-3F78-481A-98D6-07F4AC23CABC}"/>
              </a:ext>
            </a:extLst>
          </p:cNvPr>
          <p:cNvSpPr>
            <a:spLocks noGrp="1"/>
          </p:cNvSpPr>
          <p:nvPr>
            <p:ph idx="1"/>
          </p:nvPr>
        </p:nvSpPr>
        <p:spPr/>
        <p:txBody>
          <a:bodyPr/>
          <a:lstStyle/>
          <a:p>
            <a:r>
              <a:rPr lang="en-US" dirty="0"/>
              <a:t>Most digital modes on HF are transmitted as USB signals</a:t>
            </a:r>
          </a:p>
          <a:p>
            <a:pPr lvl="1"/>
            <a:r>
              <a:rPr lang="en-US" dirty="0"/>
              <a:t>Exception … RTTY uses LSB</a:t>
            </a:r>
          </a:p>
          <a:p>
            <a:r>
              <a:rPr lang="en-US" dirty="0"/>
              <a:t>Your modem or software must be configured to correct baud rate and receiving tone frequency to receive data, even if the signal is strong and seems to be tuned correctly</a:t>
            </a:r>
          </a:p>
          <a:p>
            <a:r>
              <a:rPr lang="en-US" dirty="0"/>
              <a:t>Since PSK31 uses a single tone, either USB or LSB will work!</a:t>
            </a:r>
          </a:p>
          <a:p>
            <a:endParaRPr lang="en-US" dirty="0"/>
          </a:p>
        </p:txBody>
      </p:sp>
    </p:spTree>
    <p:extLst>
      <p:ext uri="{BB962C8B-B14F-4D97-AF65-F5344CB8AC3E}">
        <p14:creationId xmlns:p14="http://schemas.microsoft.com/office/powerpoint/2010/main" val="785294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19C25B-6EFE-4317-B7BD-20B1BC4C54F5}"/>
              </a:ext>
            </a:extLst>
          </p:cNvPr>
          <p:cNvSpPr>
            <a:spLocks noGrp="1"/>
          </p:cNvSpPr>
          <p:nvPr>
            <p:ph type="title"/>
          </p:nvPr>
        </p:nvSpPr>
        <p:spPr/>
        <p:txBody>
          <a:bodyPr/>
          <a:lstStyle/>
          <a:p>
            <a:r>
              <a:rPr lang="en-US" dirty="0"/>
              <a:t>Bandwidth of Digital Modes</a:t>
            </a:r>
          </a:p>
        </p:txBody>
      </p:sp>
      <p:sp>
        <p:nvSpPr>
          <p:cNvPr id="3" name="Content Placeholder 2">
            <a:extLst>
              <a:ext uri="{FF2B5EF4-FFF2-40B4-BE49-F238E27FC236}">
                <a16:creationId xmlns:a16="http://schemas.microsoft.com/office/drawing/2014/main" id="{E3B1CA27-0F86-401C-8BBE-7864186E3DEB}"/>
              </a:ext>
            </a:extLst>
          </p:cNvPr>
          <p:cNvSpPr>
            <a:spLocks noGrp="1"/>
          </p:cNvSpPr>
          <p:nvPr>
            <p:ph idx="1"/>
          </p:nvPr>
        </p:nvSpPr>
        <p:spPr/>
        <p:txBody>
          <a:bodyPr/>
          <a:lstStyle/>
          <a:p>
            <a:r>
              <a:rPr lang="en-US" dirty="0"/>
              <a:t>Like other amateur signals, digital mode bandwidth is defined by the FCC … §97.3(a)(8)</a:t>
            </a:r>
          </a:p>
          <a:p>
            <a:pPr lvl="1"/>
            <a:r>
              <a:rPr lang="en-US" dirty="0"/>
              <a:t>Bandwidth of signal changes with the symbol rate</a:t>
            </a:r>
          </a:p>
          <a:p>
            <a:pPr lvl="1"/>
            <a:r>
              <a:rPr lang="en-US" dirty="0"/>
              <a:t>As symbol rate increases, so does the bandwidth needed for the signal needed to transmit them … see Table 6.2 for details</a:t>
            </a:r>
          </a:p>
          <a:p>
            <a:r>
              <a:rPr lang="en-US" dirty="0"/>
              <a:t>Most common method of generating / transmitting these modes is to connect to audio output from computer sound card to microphone of an SSB transceiver</a:t>
            </a:r>
          </a:p>
        </p:txBody>
      </p:sp>
    </p:spTree>
    <p:extLst>
      <p:ext uri="{BB962C8B-B14F-4D97-AF65-F5344CB8AC3E}">
        <p14:creationId xmlns:p14="http://schemas.microsoft.com/office/powerpoint/2010/main" val="2754315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BBE732-930D-4850-BA11-95073BAD503E}"/>
              </a:ext>
            </a:extLst>
          </p:cNvPr>
          <p:cNvSpPr>
            <a:spLocks noGrp="1"/>
          </p:cNvSpPr>
          <p:nvPr>
            <p:ph type="title"/>
          </p:nvPr>
        </p:nvSpPr>
        <p:spPr>
          <a:xfrm>
            <a:off x="353285" y="1447800"/>
            <a:ext cx="2438400" cy="874595"/>
          </a:xfrm>
        </p:spPr>
        <p:txBody>
          <a:bodyPr/>
          <a:lstStyle/>
          <a:p>
            <a:pPr algn="l"/>
            <a:r>
              <a:rPr lang="en-US" sz="3600" dirty="0"/>
              <a:t>Table 6.2</a:t>
            </a:r>
          </a:p>
        </p:txBody>
      </p:sp>
      <p:graphicFrame>
        <p:nvGraphicFramePr>
          <p:cNvPr id="4" name="Table 4">
            <a:extLst>
              <a:ext uri="{FF2B5EF4-FFF2-40B4-BE49-F238E27FC236}">
                <a16:creationId xmlns:a16="http://schemas.microsoft.com/office/drawing/2014/main" id="{B3D9E26C-5353-4EA3-8218-8B94523A9638}"/>
              </a:ext>
            </a:extLst>
          </p:cNvPr>
          <p:cNvGraphicFramePr>
            <a:graphicFrameLocks noGrp="1"/>
          </p:cNvGraphicFramePr>
          <p:nvPr>
            <p:ph idx="1"/>
            <p:extLst>
              <p:ext uri="{D42A27DB-BD31-4B8C-83A1-F6EECF244321}">
                <p14:modId xmlns:p14="http://schemas.microsoft.com/office/powerpoint/2010/main" val="566745666"/>
              </p:ext>
            </p:extLst>
          </p:nvPr>
        </p:nvGraphicFramePr>
        <p:xfrm>
          <a:off x="4533900" y="1371600"/>
          <a:ext cx="3733800" cy="5008880"/>
        </p:xfrm>
        <a:graphic>
          <a:graphicData uri="http://schemas.openxmlformats.org/drawingml/2006/table">
            <a:tbl>
              <a:tblPr firstRow="1" bandRow="1">
                <a:tableStyleId>{5C22544A-7EE6-4342-B048-85BDC9FD1C3A}</a:tableStyleId>
              </a:tblPr>
              <a:tblGrid>
                <a:gridCol w="1781836">
                  <a:extLst>
                    <a:ext uri="{9D8B030D-6E8A-4147-A177-3AD203B41FA5}">
                      <a16:colId xmlns:a16="http://schemas.microsoft.com/office/drawing/2014/main" val="1564653717"/>
                    </a:ext>
                  </a:extLst>
                </a:gridCol>
                <a:gridCol w="1951964">
                  <a:extLst>
                    <a:ext uri="{9D8B030D-6E8A-4147-A177-3AD203B41FA5}">
                      <a16:colId xmlns:a16="http://schemas.microsoft.com/office/drawing/2014/main" val="2042392414"/>
                    </a:ext>
                  </a:extLst>
                </a:gridCol>
              </a:tblGrid>
              <a:tr h="406400">
                <a:tc>
                  <a:txBody>
                    <a:bodyPr/>
                    <a:lstStyle/>
                    <a:p>
                      <a:pPr algn="ctr"/>
                      <a:r>
                        <a:rPr lang="en-US" dirty="0">
                          <a:solidFill>
                            <a:schemeClr val="tx1"/>
                          </a:solidFill>
                          <a:latin typeface="Calibri" panose="020F0502020204030204" pitchFamily="34" charset="0"/>
                          <a:cs typeface="Calibri" panose="020F0502020204030204" pitchFamily="34" charset="0"/>
                        </a:rPr>
                        <a:t>MODE</a:t>
                      </a:r>
                    </a:p>
                  </a:txBody>
                  <a:tcPr/>
                </a:tc>
                <a:tc>
                  <a:txBody>
                    <a:bodyPr/>
                    <a:lstStyle/>
                    <a:p>
                      <a:pPr algn="ctr"/>
                      <a:r>
                        <a:rPr lang="en-US" dirty="0">
                          <a:solidFill>
                            <a:schemeClr val="tx1"/>
                          </a:solidFill>
                          <a:latin typeface="Calibri" panose="020F0502020204030204" pitchFamily="34" charset="0"/>
                          <a:cs typeface="Calibri" panose="020F0502020204030204" pitchFamily="34" charset="0"/>
                        </a:rPr>
                        <a:t>BANDWIDTH (Hz)</a:t>
                      </a:r>
                    </a:p>
                  </a:txBody>
                  <a:tcPr/>
                </a:tc>
                <a:extLst>
                  <a:ext uri="{0D108BD9-81ED-4DB2-BD59-A6C34878D82A}">
                    <a16:rowId xmlns:a16="http://schemas.microsoft.com/office/drawing/2014/main" val="108903915"/>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PSK31</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50</a:t>
                      </a:r>
                    </a:p>
                  </a:txBody>
                  <a:tcPr/>
                </a:tc>
                <a:extLst>
                  <a:ext uri="{0D108BD9-81ED-4DB2-BD59-A6C34878D82A}">
                    <a16:rowId xmlns:a16="http://schemas.microsoft.com/office/drawing/2014/main" val="103897770"/>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FT8</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50</a:t>
                      </a:r>
                    </a:p>
                  </a:txBody>
                  <a:tcPr/>
                </a:tc>
                <a:extLst>
                  <a:ext uri="{0D108BD9-81ED-4DB2-BD59-A6C34878D82A}">
                    <a16:rowId xmlns:a16="http://schemas.microsoft.com/office/drawing/2014/main" val="4290300301"/>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RTTY</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200</a:t>
                      </a:r>
                    </a:p>
                  </a:txBody>
                  <a:tcPr/>
                </a:tc>
                <a:extLst>
                  <a:ext uri="{0D108BD9-81ED-4DB2-BD59-A6C34878D82A}">
                    <a16:rowId xmlns:a16="http://schemas.microsoft.com/office/drawing/2014/main" val="1802764413"/>
                  </a:ext>
                </a:extLst>
              </a:tr>
              <a:tr h="487680">
                <a:tc>
                  <a:txBody>
                    <a:bodyPr/>
                    <a:lstStyle/>
                    <a:p>
                      <a:r>
                        <a:rPr lang="en-US" sz="2100" dirty="0">
                          <a:solidFill>
                            <a:schemeClr val="tx1"/>
                          </a:solidFill>
                          <a:latin typeface="Calibri" panose="020F0502020204030204" pitchFamily="34" charset="0"/>
                          <a:cs typeface="Calibri" panose="020F0502020204030204" pitchFamily="34" charset="0"/>
                        </a:rPr>
                        <a:t>MFSK16</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300</a:t>
                      </a:r>
                    </a:p>
                  </a:txBody>
                  <a:tcPr/>
                </a:tc>
                <a:extLst>
                  <a:ext uri="{0D108BD9-81ED-4DB2-BD59-A6C34878D82A}">
                    <a16:rowId xmlns:a16="http://schemas.microsoft.com/office/drawing/2014/main" val="24002283"/>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JT65</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350</a:t>
                      </a:r>
                    </a:p>
                  </a:txBody>
                  <a:tcPr/>
                </a:tc>
                <a:extLst>
                  <a:ext uri="{0D108BD9-81ED-4DB2-BD59-A6C34878D82A}">
                    <a16:rowId xmlns:a16="http://schemas.microsoft.com/office/drawing/2014/main" val="4223757583"/>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DominoEX</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524</a:t>
                      </a:r>
                    </a:p>
                  </a:txBody>
                  <a:tcPr/>
                </a:tc>
                <a:extLst>
                  <a:ext uri="{0D108BD9-81ED-4DB2-BD59-A6C34878D82A}">
                    <a16:rowId xmlns:a16="http://schemas.microsoft.com/office/drawing/2014/main" val="1565889435"/>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Olivia</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1000</a:t>
                      </a:r>
                    </a:p>
                  </a:txBody>
                  <a:tcPr/>
                </a:tc>
                <a:extLst>
                  <a:ext uri="{0D108BD9-81ED-4DB2-BD59-A6C34878D82A}">
                    <a16:rowId xmlns:a16="http://schemas.microsoft.com/office/drawing/2014/main" val="981599867"/>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WINMOR</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1600</a:t>
                      </a:r>
                    </a:p>
                  </a:txBody>
                  <a:tcPr/>
                </a:tc>
                <a:extLst>
                  <a:ext uri="{0D108BD9-81ED-4DB2-BD59-A6C34878D82A}">
                    <a16:rowId xmlns:a16="http://schemas.microsoft.com/office/drawing/2014/main" val="2611986622"/>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MT63</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2000</a:t>
                      </a:r>
                    </a:p>
                  </a:txBody>
                  <a:tcPr/>
                </a:tc>
                <a:extLst>
                  <a:ext uri="{0D108BD9-81ED-4DB2-BD59-A6C34878D82A}">
                    <a16:rowId xmlns:a16="http://schemas.microsoft.com/office/drawing/2014/main" val="3638303073"/>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PACTOR-III</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2300</a:t>
                      </a:r>
                    </a:p>
                  </a:txBody>
                  <a:tcPr/>
                </a:tc>
                <a:extLst>
                  <a:ext uri="{0D108BD9-81ED-4DB2-BD59-A6C34878D82A}">
                    <a16:rowId xmlns:a16="http://schemas.microsoft.com/office/drawing/2014/main" val="2293897120"/>
                  </a:ext>
                </a:extLst>
              </a:tr>
              <a:tr h="406400">
                <a:tc>
                  <a:txBody>
                    <a:bodyPr/>
                    <a:lstStyle/>
                    <a:p>
                      <a:r>
                        <a:rPr lang="en-US" sz="2100" dirty="0">
                          <a:solidFill>
                            <a:schemeClr val="tx1"/>
                          </a:solidFill>
                          <a:latin typeface="Calibri" panose="020F0502020204030204" pitchFamily="34" charset="0"/>
                          <a:cs typeface="Calibri" panose="020F0502020204030204" pitchFamily="34" charset="0"/>
                        </a:rPr>
                        <a:t>PACTOR-4</a:t>
                      </a:r>
                    </a:p>
                  </a:txBody>
                  <a:tcPr/>
                </a:tc>
                <a:tc>
                  <a:txBody>
                    <a:bodyPr/>
                    <a:lstStyle/>
                    <a:p>
                      <a:r>
                        <a:rPr lang="en-US" sz="2100" dirty="0">
                          <a:solidFill>
                            <a:schemeClr val="tx1"/>
                          </a:solidFill>
                          <a:latin typeface="Calibri" panose="020F0502020204030204" pitchFamily="34" charset="0"/>
                          <a:cs typeface="Calibri" panose="020F0502020204030204" pitchFamily="34" charset="0"/>
                        </a:rPr>
                        <a:t>2300</a:t>
                      </a:r>
                    </a:p>
                  </a:txBody>
                  <a:tcPr/>
                </a:tc>
                <a:extLst>
                  <a:ext uri="{0D108BD9-81ED-4DB2-BD59-A6C34878D82A}">
                    <a16:rowId xmlns:a16="http://schemas.microsoft.com/office/drawing/2014/main" val="3582971221"/>
                  </a:ext>
                </a:extLst>
              </a:tr>
            </a:tbl>
          </a:graphicData>
        </a:graphic>
      </p:graphicFrame>
      <p:sp>
        <p:nvSpPr>
          <p:cNvPr id="5" name="Title 1">
            <a:extLst>
              <a:ext uri="{FF2B5EF4-FFF2-40B4-BE49-F238E27FC236}">
                <a16:creationId xmlns:a16="http://schemas.microsoft.com/office/drawing/2014/main" id="{6DAFFA52-2308-487D-9249-AD8AF63E1554}"/>
              </a:ext>
            </a:extLst>
          </p:cNvPr>
          <p:cNvSpPr txBox="1">
            <a:spLocks/>
          </p:cNvSpPr>
          <p:nvPr/>
        </p:nvSpPr>
        <p:spPr>
          <a:xfrm>
            <a:off x="332503" y="2133600"/>
            <a:ext cx="4059382" cy="874595"/>
          </a:xfrm>
          <a:prstGeom prst="rect">
            <a:avLst/>
          </a:prstGeom>
        </p:spPr>
        <p:txBody>
          <a:bodyPr/>
          <a:lstStyle>
            <a:lvl1pPr algn="ctr" rtl="0" eaLnBrk="1" fontAlgn="base" hangingPunct="1">
              <a:spcBef>
                <a:spcPct val="0"/>
              </a:spcBef>
              <a:spcAft>
                <a:spcPct val="0"/>
              </a:spcAft>
              <a:defRPr sz="4000">
                <a:solidFill>
                  <a:schemeClr val="tx2"/>
                </a:solidFill>
                <a:latin typeface="Calibri" panose="020F0502020204030204" pitchFamily="34" charset="0"/>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a:lstStyle>
          <a:p>
            <a:pPr algn="l"/>
            <a:r>
              <a:rPr lang="en-US" sz="3200" kern="0" dirty="0"/>
              <a:t>Bandwidth Comparison of Digital Modes</a:t>
            </a:r>
          </a:p>
        </p:txBody>
      </p:sp>
      <p:sp>
        <p:nvSpPr>
          <p:cNvPr id="6" name="Title 1">
            <a:extLst>
              <a:ext uri="{FF2B5EF4-FFF2-40B4-BE49-F238E27FC236}">
                <a16:creationId xmlns:a16="http://schemas.microsoft.com/office/drawing/2014/main" id="{9B844724-D59B-48D5-A8E5-BBC579757CFE}"/>
              </a:ext>
            </a:extLst>
          </p:cNvPr>
          <p:cNvSpPr txBox="1">
            <a:spLocks/>
          </p:cNvSpPr>
          <p:nvPr/>
        </p:nvSpPr>
        <p:spPr>
          <a:xfrm>
            <a:off x="353285" y="3668045"/>
            <a:ext cx="4059382" cy="874595"/>
          </a:xfrm>
          <a:prstGeom prst="rect">
            <a:avLst/>
          </a:prstGeom>
        </p:spPr>
        <p:txBody>
          <a:bodyPr/>
          <a:lstStyle>
            <a:lvl1pPr algn="ctr" rtl="0" eaLnBrk="1" fontAlgn="base" hangingPunct="1">
              <a:spcBef>
                <a:spcPct val="0"/>
              </a:spcBef>
              <a:spcAft>
                <a:spcPct val="0"/>
              </a:spcAft>
              <a:defRPr sz="4000">
                <a:solidFill>
                  <a:schemeClr val="tx2"/>
                </a:solidFill>
                <a:latin typeface="Calibri" panose="020F0502020204030204" pitchFamily="34" charset="0"/>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a:lstStyle>
          <a:p>
            <a:pPr algn="l"/>
            <a:r>
              <a:rPr lang="en-US" sz="2800" kern="0" dirty="0"/>
              <a:t>Bandwidths are approximate for the highest commonly used symbol rate and are not specifications</a:t>
            </a:r>
          </a:p>
        </p:txBody>
      </p:sp>
      <p:sp>
        <p:nvSpPr>
          <p:cNvPr id="7" name="Title 1">
            <a:extLst>
              <a:ext uri="{FF2B5EF4-FFF2-40B4-BE49-F238E27FC236}">
                <a16:creationId xmlns:a16="http://schemas.microsoft.com/office/drawing/2014/main" id="{4A3D2481-C177-4EBD-9C2B-0E2826336F72}"/>
              </a:ext>
            </a:extLst>
          </p:cNvPr>
          <p:cNvSpPr txBox="1">
            <a:spLocks/>
          </p:cNvSpPr>
          <p:nvPr/>
        </p:nvSpPr>
        <p:spPr>
          <a:xfrm>
            <a:off x="8763006" y="1871242"/>
            <a:ext cx="3041073" cy="3493104"/>
          </a:xfrm>
          <a:prstGeom prst="rect">
            <a:avLst/>
          </a:prstGeom>
        </p:spPr>
        <p:txBody>
          <a:bodyPr/>
          <a:lstStyle>
            <a:lvl1pPr algn="ctr" rtl="0" eaLnBrk="1" fontAlgn="base" hangingPunct="1">
              <a:spcBef>
                <a:spcPct val="0"/>
              </a:spcBef>
              <a:spcAft>
                <a:spcPct val="0"/>
              </a:spcAft>
              <a:defRPr sz="4000">
                <a:solidFill>
                  <a:schemeClr val="tx2"/>
                </a:solidFill>
                <a:latin typeface="Calibri" panose="020F0502020204030204" pitchFamily="34" charset="0"/>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a:lstStyle>
          <a:p>
            <a:pPr algn="l"/>
            <a:r>
              <a:rPr lang="en-US" sz="2600" kern="0" dirty="0">
                <a:solidFill>
                  <a:srgbClr val="0000CC"/>
                </a:solidFill>
              </a:rPr>
              <a:t>Be careful when operating near the edge of a data signal band. Using LSB for an FSK mode, the sidebands will be </a:t>
            </a:r>
            <a:r>
              <a:rPr lang="en-US" sz="2600" i="1" kern="0" dirty="0">
                <a:solidFill>
                  <a:srgbClr val="C00000"/>
                </a:solidFill>
              </a:rPr>
              <a:t>below</a:t>
            </a:r>
            <a:r>
              <a:rPr lang="en-US" sz="2600" kern="0" dirty="0">
                <a:solidFill>
                  <a:srgbClr val="0000CC"/>
                </a:solidFill>
              </a:rPr>
              <a:t> the displayed carrier frequency of you radio.</a:t>
            </a:r>
          </a:p>
        </p:txBody>
      </p:sp>
    </p:spTree>
    <p:extLst>
      <p:ext uri="{BB962C8B-B14F-4D97-AF65-F5344CB8AC3E}">
        <p14:creationId xmlns:p14="http://schemas.microsoft.com/office/powerpoint/2010/main" val="6725349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1382F-4A2F-42D3-A14A-8B45C861A064}"/>
              </a:ext>
            </a:extLst>
          </p:cNvPr>
          <p:cNvSpPr>
            <a:spLocks noGrp="1"/>
          </p:cNvSpPr>
          <p:nvPr>
            <p:ph type="title"/>
          </p:nvPr>
        </p:nvSpPr>
        <p:spPr/>
        <p:txBody>
          <a:bodyPr/>
          <a:lstStyle/>
          <a:p>
            <a:r>
              <a:rPr lang="en-US" dirty="0"/>
              <a:t>Transmitter Duty Cycle</a:t>
            </a:r>
          </a:p>
        </p:txBody>
      </p:sp>
      <p:sp>
        <p:nvSpPr>
          <p:cNvPr id="3" name="Content Placeholder 2">
            <a:extLst>
              <a:ext uri="{FF2B5EF4-FFF2-40B4-BE49-F238E27FC236}">
                <a16:creationId xmlns:a16="http://schemas.microsoft.com/office/drawing/2014/main" id="{00B64B4E-9948-4DA5-AD2E-4F85F7E5F98C}"/>
              </a:ext>
            </a:extLst>
          </p:cNvPr>
          <p:cNvSpPr>
            <a:spLocks noGrp="1"/>
          </p:cNvSpPr>
          <p:nvPr>
            <p:ph idx="1"/>
          </p:nvPr>
        </p:nvSpPr>
        <p:spPr>
          <a:xfrm>
            <a:off x="609600" y="2169994"/>
            <a:ext cx="10972800" cy="4380228"/>
          </a:xfrm>
        </p:spPr>
        <p:txBody>
          <a:bodyPr/>
          <a:lstStyle/>
          <a:p>
            <a:r>
              <a:rPr lang="en-US" dirty="0"/>
              <a:t>Most amateur transmitters are not designed to operate at full power for an extended period of time</a:t>
            </a:r>
          </a:p>
          <a:p>
            <a:pPr lvl="1"/>
            <a:r>
              <a:rPr lang="en-US" dirty="0"/>
              <a:t>CW only operates at full power 40-50% of the time</a:t>
            </a:r>
          </a:p>
          <a:p>
            <a:pPr lvl="1"/>
            <a:r>
              <a:rPr lang="en-US" dirty="0"/>
              <a:t>SSB only operates at full power 20-25% of the time</a:t>
            </a:r>
          </a:p>
          <a:p>
            <a:pPr lvl="1">
              <a:buClr>
                <a:schemeClr val="tx1"/>
              </a:buClr>
            </a:pPr>
            <a:r>
              <a:rPr lang="en-US" i="1" dirty="0">
                <a:solidFill>
                  <a:srgbClr val="C00000"/>
                </a:solidFill>
              </a:rPr>
              <a:t>FM modes operate at full power the entire transmission time!</a:t>
            </a:r>
          </a:p>
          <a:p>
            <a:r>
              <a:rPr lang="en-US" dirty="0"/>
              <a:t>Extended transmissions may be enough to exceed a transmitter’s average power rating</a:t>
            </a:r>
          </a:p>
          <a:p>
            <a:pPr lvl="1"/>
            <a:r>
              <a:rPr lang="en-US" dirty="0"/>
              <a:t>Reduce transmit power to prevent overheating</a:t>
            </a:r>
          </a:p>
        </p:txBody>
      </p:sp>
    </p:spTree>
    <p:extLst>
      <p:ext uri="{BB962C8B-B14F-4D97-AF65-F5344CB8AC3E}">
        <p14:creationId xmlns:p14="http://schemas.microsoft.com/office/powerpoint/2010/main" val="920991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3533D3-A019-4AE3-94BC-C188B1CE2C18}"/>
              </a:ext>
            </a:extLst>
          </p:cNvPr>
          <p:cNvSpPr>
            <a:spLocks noGrp="1"/>
          </p:cNvSpPr>
          <p:nvPr>
            <p:ph type="title"/>
          </p:nvPr>
        </p:nvSpPr>
        <p:spPr/>
        <p:txBody>
          <a:bodyPr/>
          <a:lstStyle/>
          <a:p>
            <a:r>
              <a:rPr lang="en-US" dirty="0"/>
              <a:t>Digital Mode Signal Quality</a:t>
            </a:r>
          </a:p>
        </p:txBody>
      </p:sp>
      <p:sp>
        <p:nvSpPr>
          <p:cNvPr id="3" name="Content Placeholder 2">
            <a:extLst>
              <a:ext uri="{FF2B5EF4-FFF2-40B4-BE49-F238E27FC236}">
                <a16:creationId xmlns:a16="http://schemas.microsoft.com/office/drawing/2014/main" id="{D9728D03-54D0-4E39-AE01-1DD92B5E801D}"/>
              </a:ext>
            </a:extLst>
          </p:cNvPr>
          <p:cNvSpPr>
            <a:spLocks noGrp="1"/>
          </p:cNvSpPr>
          <p:nvPr>
            <p:ph idx="1"/>
          </p:nvPr>
        </p:nvSpPr>
        <p:spPr>
          <a:xfrm>
            <a:off x="609600" y="2169994"/>
            <a:ext cx="10972800" cy="4380228"/>
          </a:xfrm>
        </p:spPr>
        <p:txBody>
          <a:bodyPr/>
          <a:lstStyle/>
          <a:p>
            <a:r>
              <a:rPr lang="en-US" dirty="0"/>
              <a:t>Digital modes are just as capable of generating interference as phone and CW</a:t>
            </a:r>
          </a:p>
          <a:p>
            <a:r>
              <a:rPr lang="en-US" dirty="0"/>
              <a:t>For digital modes that use an SSB transmitter to transmit </a:t>
            </a:r>
            <a:r>
              <a:rPr lang="en-US" i="1" dirty="0">
                <a:solidFill>
                  <a:srgbClr val="C00000"/>
                </a:solidFill>
              </a:rPr>
              <a:t>audio frequency shift keying</a:t>
            </a:r>
            <a:r>
              <a:rPr lang="en-US" dirty="0"/>
              <a:t> (AFSK), the most common problem is supplying too much or too little audio from the computer to the radio’s microphone input</a:t>
            </a:r>
          </a:p>
          <a:p>
            <a:r>
              <a:rPr lang="en-US" dirty="0"/>
              <a:t>On waterfall displays, the vertical lines represent spurious emissions … cause by overmodulation of the transmitter</a:t>
            </a:r>
          </a:p>
        </p:txBody>
      </p:sp>
    </p:spTree>
    <p:extLst>
      <p:ext uri="{BB962C8B-B14F-4D97-AF65-F5344CB8AC3E}">
        <p14:creationId xmlns:p14="http://schemas.microsoft.com/office/powerpoint/2010/main" val="324132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5D50E-AA1E-4507-AB3D-B1F9AD276567}"/>
              </a:ext>
            </a:extLst>
          </p:cNvPr>
          <p:cNvSpPr>
            <a:spLocks noGrp="1"/>
          </p:cNvSpPr>
          <p:nvPr>
            <p:ph type="title"/>
          </p:nvPr>
        </p:nvSpPr>
        <p:spPr/>
        <p:txBody>
          <a:bodyPr/>
          <a:lstStyle/>
          <a:p>
            <a:r>
              <a:rPr lang="en-US" dirty="0"/>
              <a:t>ALC and Digital Modes (automatic level control)</a:t>
            </a:r>
          </a:p>
        </p:txBody>
      </p:sp>
      <p:sp>
        <p:nvSpPr>
          <p:cNvPr id="3" name="Content Placeholder 2">
            <a:extLst>
              <a:ext uri="{FF2B5EF4-FFF2-40B4-BE49-F238E27FC236}">
                <a16:creationId xmlns:a16="http://schemas.microsoft.com/office/drawing/2014/main" id="{0B392CA0-B95B-43DB-A814-27967E979BCD}"/>
              </a:ext>
            </a:extLst>
          </p:cNvPr>
          <p:cNvSpPr>
            <a:spLocks noGrp="1"/>
          </p:cNvSpPr>
          <p:nvPr>
            <p:ph idx="1"/>
          </p:nvPr>
        </p:nvSpPr>
        <p:spPr>
          <a:xfrm>
            <a:off x="609600" y="2169994"/>
            <a:ext cx="10972800" cy="4380228"/>
          </a:xfrm>
        </p:spPr>
        <p:txBody>
          <a:bodyPr/>
          <a:lstStyle/>
          <a:p>
            <a:r>
              <a:rPr lang="en-US" dirty="0"/>
              <a:t>Used for preventing excessive drive to amplifier inputs</a:t>
            </a:r>
          </a:p>
          <a:p>
            <a:r>
              <a:rPr lang="en-US" dirty="0"/>
              <a:t>ALC circuits reduce gain when power levels get too high</a:t>
            </a:r>
          </a:p>
          <a:p>
            <a:pPr lvl="1"/>
            <a:r>
              <a:rPr lang="en-US" dirty="0"/>
              <a:t>However, it comes at a price. The signal compression can result in distortion.</a:t>
            </a:r>
          </a:p>
          <a:p>
            <a:r>
              <a:rPr lang="en-US" dirty="0"/>
              <a:t>For digital signals, distortion caused by ALC makes the signal harder to decode and creates spurious emissions, similar to overmodulation</a:t>
            </a:r>
          </a:p>
          <a:p>
            <a:r>
              <a:rPr lang="en-US" dirty="0"/>
              <a:t>So, when in digital mode, disable your ALC!</a:t>
            </a:r>
          </a:p>
        </p:txBody>
      </p:sp>
    </p:spTree>
    <p:extLst>
      <p:ext uri="{BB962C8B-B14F-4D97-AF65-F5344CB8AC3E}">
        <p14:creationId xmlns:p14="http://schemas.microsoft.com/office/powerpoint/2010/main" val="3184555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7200278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C53FF-906A-4381-AF65-71B6D4457427}"/>
              </a:ext>
            </a:extLst>
          </p:cNvPr>
          <p:cNvSpPr>
            <a:spLocks noGrp="1"/>
          </p:cNvSpPr>
          <p:nvPr>
            <p:ph type="title"/>
          </p:nvPr>
        </p:nvSpPr>
        <p:spPr/>
        <p:txBody>
          <a:bodyPr/>
          <a:lstStyle/>
          <a:p>
            <a:r>
              <a:rPr lang="en-US" dirty="0"/>
              <a:t>Digital Modes Overview</a:t>
            </a:r>
          </a:p>
        </p:txBody>
      </p:sp>
      <p:sp>
        <p:nvSpPr>
          <p:cNvPr id="3" name="Content Placeholder 2">
            <a:extLst>
              <a:ext uri="{FF2B5EF4-FFF2-40B4-BE49-F238E27FC236}">
                <a16:creationId xmlns:a16="http://schemas.microsoft.com/office/drawing/2014/main" id="{AD5710AC-D216-47C1-92AD-5D1E7007775D}"/>
              </a:ext>
            </a:extLst>
          </p:cNvPr>
          <p:cNvSpPr>
            <a:spLocks noGrp="1"/>
          </p:cNvSpPr>
          <p:nvPr>
            <p:ph idx="1"/>
          </p:nvPr>
        </p:nvSpPr>
        <p:spPr>
          <a:xfrm>
            <a:off x="457200" y="2169994"/>
            <a:ext cx="11277600" cy="4380228"/>
          </a:xfrm>
        </p:spPr>
        <p:txBody>
          <a:bodyPr/>
          <a:lstStyle/>
          <a:p>
            <a:r>
              <a:rPr lang="en-US" sz="2500" dirty="0"/>
              <a:t>Data rates and bandwidths specified by FCC rules</a:t>
            </a:r>
          </a:p>
          <a:p>
            <a:r>
              <a:rPr lang="en-US" sz="2500" dirty="0"/>
              <a:t>Digital codes not specified by the FCC </a:t>
            </a:r>
            <a:r>
              <a:rPr lang="en-US" sz="2500" i="1" dirty="0">
                <a:solidFill>
                  <a:srgbClr val="C00000"/>
                </a:solidFill>
              </a:rPr>
              <a:t>must be public</a:t>
            </a:r>
          </a:p>
          <a:p>
            <a:r>
              <a:rPr lang="en-US" sz="2500" dirty="0"/>
              <a:t>Radioteletype (RTTY) – originally used mechanical teleprinters but migrated to computer sound cards</a:t>
            </a:r>
          </a:p>
          <a:p>
            <a:r>
              <a:rPr lang="en-US" sz="2500" dirty="0"/>
              <a:t>PSK31 – good weak signal mode using low transmitter power and very narrow bandwidth (computer sound card)</a:t>
            </a:r>
          </a:p>
          <a:p>
            <a:r>
              <a:rPr lang="en-US" sz="2500" dirty="0"/>
              <a:t>PACTOR – stands for </a:t>
            </a:r>
            <a:r>
              <a:rPr lang="en-US" sz="2500" dirty="0">
                <a:solidFill>
                  <a:srgbClr val="C00000"/>
                </a:solidFill>
              </a:rPr>
              <a:t>PAC</a:t>
            </a:r>
            <a:r>
              <a:rPr lang="en-US" sz="2500" dirty="0"/>
              <a:t>ket </a:t>
            </a:r>
            <a:r>
              <a:rPr lang="en-US" sz="2500" dirty="0">
                <a:solidFill>
                  <a:srgbClr val="C00000"/>
                </a:solidFill>
              </a:rPr>
              <a:t>T</a:t>
            </a:r>
            <a:r>
              <a:rPr lang="en-US" sz="2500" dirty="0"/>
              <a:t>eletype </a:t>
            </a:r>
            <a:r>
              <a:rPr lang="en-US" sz="2500" dirty="0">
                <a:solidFill>
                  <a:srgbClr val="C00000"/>
                </a:solidFill>
              </a:rPr>
              <a:t>O</a:t>
            </a:r>
            <a:r>
              <a:rPr lang="en-US" sz="2500" dirty="0"/>
              <a:t>ver </a:t>
            </a:r>
            <a:r>
              <a:rPr lang="en-US" sz="2500" dirty="0">
                <a:solidFill>
                  <a:srgbClr val="C00000"/>
                </a:solidFill>
              </a:rPr>
              <a:t>R</a:t>
            </a:r>
            <a:r>
              <a:rPr lang="en-US" sz="2500" dirty="0"/>
              <a:t>adio</a:t>
            </a:r>
          </a:p>
          <a:p>
            <a:r>
              <a:rPr lang="en-US" sz="2500" dirty="0"/>
              <a:t>WINMOR – stands for </a:t>
            </a:r>
            <a:r>
              <a:rPr lang="en-US" sz="2500" dirty="0">
                <a:solidFill>
                  <a:srgbClr val="C00000"/>
                </a:solidFill>
              </a:rPr>
              <a:t>WIN</a:t>
            </a:r>
            <a:r>
              <a:rPr lang="en-US" sz="2500" dirty="0"/>
              <a:t>dows </a:t>
            </a:r>
            <a:r>
              <a:rPr lang="en-US" sz="2500" dirty="0">
                <a:solidFill>
                  <a:srgbClr val="C00000"/>
                </a:solidFill>
              </a:rPr>
              <a:t>M</a:t>
            </a:r>
            <a:r>
              <a:rPr lang="en-US" sz="2500" dirty="0"/>
              <a:t>essaging </a:t>
            </a:r>
            <a:r>
              <a:rPr lang="en-US" sz="2500" dirty="0">
                <a:solidFill>
                  <a:srgbClr val="C00000"/>
                </a:solidFill>
              </a:rPr>
              <a:t>O</a:t>
            </a:r>
            <a:r>
              <a:rPr lang="en-US" sz="2500" dirty="0"/>
              <a:t>ver </a:t>
            </a:r>
            <a:r>
              <a:rPr lang="en-US" sz="2500" dirty="0">
                <a:solidFill>
                  <a:srgbClr val="C00000"/>
                </a:solidFill>
              </a:rPr>
              <a:t>R</a:t>
            </a:r>
            <a:r>
              <a:rPr lang="en-US" sz="2500" dirty="0"/>
              <a:t>adio </a:t>
            </a:r>
          </a:p>
          <a:p>
            <a:r>
              <a:rPr lang="en-US" sz="2500" dirty="0"/>
              <a:t>Packet Radio – common on the VHF and UHF bands (1200 &amp; 9600 baud)</a:t>
            </a:r>
          </a:p>
          <a:p>
            <a:endParaRPr lang="en-US" sz="2500" dirty="0"/>
          </a:p>
          <a:p>
            <a:pPr marL="0" indent="0">
              <a:buNone/>
            </a:pPr>
            <a:endParaRPr lang="en-US" sz="2500" dirty="0"/>
          </a:p>
          <a:p>
            <a:endParaRPr lang="en-US" sz="2500" dirty="0"/>
          </a:p>
        </p:txBody>
      </p:sp>
    </p:spTree>
    <p:extLst>
      <p:ext uri="{BB962C8B-B14F-4D97-AF65-F5344CB8AC3E}">
        <p14:creationId xmlns:p14="http://schemas.microsoft.com/office/powerpoint/2010/main" val="147369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mode is normally used when sending RTTY signals via AFSK with an SSB transmitter?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pt-BR" b="0" i="0" u="none" strike="noStrike" baseline="0" dirty="0">
                <a:latin typeface="Calibri" panose="020F0502020204030204" pitchFamily="34" charset="0"/>
              </a:rPr>
              <a:t>USB</a:t>
            </a:r>
          </a:p>
          <a:p>
            <a:pPr marL="457200" indent="-457200">
              <a:buFont typeface="+mj-lt"/>
              <a:buAutoNum type="alphaUcPeriod"/>
            </a:pPr>
            <a:r>
              <a:rPr lang="pt-BR" b="0" i="0" u="none" strike="noStrike" baseline="0" dirty="0">
                <a:latin typeface="Calibri" panose="020F0502020204030204" pitchFamily="34" charset="0"/>
              </a:rPr>
              <a:t>DSB</a:t>
            </a:r>
          </a:p>
          <a:p>
            <a:pPr marL="457200" indent="-457200">
              <a:buFont typeface="+mj-lt"/>
              <a:buAutoNum type="alphaUcPeriod"/>
            </a:pPr>
            <a:r>
              <a:rPr lang="pt-BR" b="0" i="0" u="none" strike="noStrike" baseline="0" dirty="0">
                <a:latin typeface="Calibri" panose="020F0502020204030204" pitchFamily="34" charset="0"/>
              </a:rPr>
              <a:t>CW</a:t>
            </a:r>
          </a:p>
          <a:p>
            <a:pPr marL="457200" indent="-457200">
              <a:buFont typeface="+mj-lt"/>
              <a:buAutoNum type="alphaUcPeriod"/>
            </a:pPr>
            <a:r>
              <a:rPr lang="pt-BR" b="0" i="0" u="none" strike="noStrike" baseline="0" dirty="0">
                <a:latin typeface="Calibri" panose="020F0502020204030204" pitchFamily="34" charset="0"/>
              </a:rPr>
              <a:t>LSB</a:t>
            </a: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G2E01 (D) Page 6-9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572352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standard sideband used to generate a JT65, JT9, or FT8 digital signal when using AFSK in any amateur band?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pt-BR" b="0" i="0" u="none" strike="noStrike" baseline="0" dirty="0">
                <a:latin typeface="Calibri" panose="020F0502020204030204" pitchFamily="34" charset="0"/>
              </a:rPr>
              <a:t>LSB</a:t>
            </a:r>
          </a:p>
          <a:p>
            <a:pPr marL="457200" indent="-457200">
              <a:buFont typeface="+mj-lt"/>
              <a:buAutoNum type="alphaUcPeriod"/>
            </a:pPr>
            <a:r>
              <a:rPr lang="pt-BR" b="0" i="0" u="none" strike="noStrike" baseline="0" dirty="0">
                <a:latin typeface="Calibri" panose="020F0502020204030204" pitchFamily="34" charset="0"/>
              </a:rPr>
              <a:t>USB</a:t>
            </a:r>
          </a:p>
          <a:p>
            <a:pPr marL="457200" indent="-457200">
              <a:buFont typeface="+mj-lt"/>
              <a:buAutoNum type="alphaUcPeriod"/>
            </a:pPr>
            <a:r>
              <a:rPr lang="pt-BR" b="0" i="0" u="none" strike="noStrike" baseline="0" dirty="0">
                <a:latin typeface="Calibri" panose="020F0502020204030204" pitchFamily="34" charset="0"/>
              </a:rPr>
              <a:t>DSB</a:t>
            </a:r>
          </a:p>
          <a:p>
            <a:pPr marL="457200" indent="-457200">
              <a:buFont typeface="+mj-lt"/>
              <a:buAutoNum type="alphaUcPeriod"/>
            </a:pPr>
            <a:r>
              <a:rPr lang="pt-BR" b="0" i="0" u="none" strike="noStrike" baseline="0" dirty="0">
                <a:latin typeface="Calibri" panose="020F0502020204030204" pitchFamily="34" charset="0"/>
              </a:rPr>
              <a:t>SSB</a:t>
            </a: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G2E05 (B) Page 6-9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738530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could be wrong if you cannot decode an RTTY or other FSK signal even though it is apparently tuned in properly?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mark and space frequencies may be reversed</a:t>
            </a:r>
          </a:p>
          <a:p>
            <a:pPr marL="457200" indent="-457200">
              <a:buFont typeface="+mj-lt"/>
              <a:buAutoNum type="alphaUcPeriod"/>
            </a:pPr>
            <a:r>
              <a:rPr lang="en-US" b="0" i="0" u="none" strike="noStrike" baseline="0" dirty="0">
                <a:latin typeface="Calibri" panose="020F0502020204030204" pitchFamily="34" charset="0"/>
              </a:rPr>
              <a:t>You may have selected the wrong baud rate</a:t>
            </a:r>
          </a:p>
          <a:p>
            <a:pPr marL="457200" indent="-457200">
              <a:buFont typeface="+mj-lt"/>
              <a:buAutoNum type="alphaUcPeriod"/>
            </a:pPr>
            <a:r>
              <a:rPr lang="en-US" b="0" i="0" u="none" strike="noStrike" baseline="0" dirty="0">
                <a:latin typeface="Calibri" panose="020F0502020204030204" pitchFamily="34" charset="0"/>
              </a:rPr>
              <a:t>You may be listening on the wrong sideband</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G2E14 (D) Page 6-9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52007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likely to happen if a transceiver’s ALC system is not set properly when transmitting AFSK signals with the radio using single sideband mode?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ALC will invert the modulation of the AFSK mode</a:t>
            </a:r>
          </a:p>
          <a:p>
            <a:pPr marL="457200" indent="-457200">
              <a:buFont typeface="+mj-lt"/>
              <a:buAutoNum type="alphaUcPeriod"/>
            </a:pPr>
            <a:r>
              <a:rPr lang="en-US" b="0" i="0" u="none" strike="noStrike" baseline="0" dirty="0">
                <a:latin typeface="Calibri" panose="020F0502020204030204" pitchFamily="34" charset="0"/>
              </a:rPr>
              <a:t>Improper action of ALC distorts the signal and can cause spurious emissions</a:t>
            </a:r>
          </a:p>
          <a:p>
            <a:pPr marL="457200" indent="-457200">
              <a:buFont typeface="+mj-lt"/>
              <a:buAutoNum type="alphaUcPeriod"/>
            </a:pPr>
            <a:r>
              <a:rPr lang="en-US" b="0" i="0" u="none" strike="noStrike" baseline="0" dirty="0">
                <a:latin typeface="Calibri" panose="020F0502020204030204" pitchFamily="34" charset="0"/>
              </a:rPr>
              <a:t>When using digital modes, too much ALC activity can cause the transmitter to overheat</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G4A14 (B) Page 6-11</a:t>
            </a: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336414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approximate bandwidth of a PACTOR-III signal at maximum data rate?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de-DE" b="0" i="0" u="none" strike="noStrike" baseline="0" dirty="0">
                <a:latin typeface="Calibri" panose="020F0502020204030204" pitchFamily="34" charset="0"/>
              </a:rPr>
              <a:t>31.5 Hz</a:t>
            </a:r>
          </a:p>
          <a:p>
            <a:pPr marL="457200" indent="-457200">
              <a:buFont typeface="+mj-lt"/>
              <a:buAutoNum type="alphaUcPeriod"/>
            </a:pPr>
            <a:r>
              <a:rPr lang="de-DE" b="0" i="0" u="none" strike="noStrike" baseline="0" dirty="0">
                <a:latin typeface="Calibri" panose="020F0502020204030204" pitchFamily="34" charset="0"/>
              </a:rPr>
              <a:t>500 Hz</a:t>
            </a:r>
          </a:p>
          <a:p>
            <a:pPr marL="457200" indent="-457200">
              <a:buFont typeface="+mj-lt"/>
              <a:buAutoNum type="alphaUcPeriod"/>
            </a:pPr>
            <a:r>
              <a:rPr lang="de-DE" b="0" i="0" u="none" strike="noStrike" baseline="0" dirty="0">
                <a:latin typeface="Calibri" panose="020F0502020204030204" pitchFamily="34" charset="0"/>
              </a:rPr>
              <a:t>1800 Hz</a:t>
            </a:r>
          </a:p>
          <a:p>
            <a:pPr marL="457200" indent="-457200">
              <a:buFont typeface="+mj-lt"/>
              <a:buAutoNum type="alphaUcPeriod"/>
            </a:pPr>
            <a:r>
              <a:rPr lang="de-DE" b="0" i="0" u="none" strike="noStrike" baseline="0" dirty="0">
                <a:latin typeface="Calibri" panose="020F0502020204030204" pitchFamily="34" charset="0"/>
              </a:rPr>
              <a:t>2300 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G8B05 (D) Page 6-10</a:t>
            </a: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1139823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is it important to know the duty cycle of the mode you are using when transmitting?</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aid in tuning your transmitter</a:t>
            </a:r>
          </a:p>
          <a:p>
            <a:pPr marL="457200" indent="-457200">
              <a:buFont typeface="+mj-lt"/>
              <a:buAutoNum type="alphaUcPeriod"/>
            </a:pPr>
            <a:r>
              <a:rPr lang="en-US" b="0" i="0" u="none" strike="noStrike" baseline="0" dirty="0">
                <a:latin typeface="Calibri" panose="020F0502020204030204" pitchFamily="34" charset="0"/>
              </a:rPr>
              <a:t>Some modes have high duty cycles that could exceed the transmitter’s average power rating</a:t>
            </a:r>
          </a:p>
          <a:p>
            <a:pPr marL="457200" indent="-457200">
              <a:buFont typeface="+mj-lt"/>
              <a:buAutoNum type="alphaUcPeriod"/>
            </a:pPr>
            <a:r>
              <a:rPr lang="en-US" b="0" i="0" u="none" strike="noStrike" baseline="0" dirty="0">
                <a:latin typeface="Calibri" panose="020F0502020204030204" pitchFamily="34" charset="0"/>
              </a:rPr>
              <a:t>To allow time for the other station to break in during a transmission</a:t>
            </a:r>
          </a:p>
          <a:p>
            <a:pPr marL="457200" indent="-457200">
              <a:buFont typeface="+mj-lt"/>
              <a:buAutoNum type="alphaUcPeriod"/>
            </a:pPr>
            <a:r>
              <a:rPr lang="en-US" b="0" i="0" u="none" strike="noStrike" baseline="0" dirty="0">
                <a:latin typeface="Calibri" panose="020F0502020204030204" pitchFamily="34" charset="0"/>
              </a:rPr>
              <a:t>The attenuator will have to be adjusted accordingly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G8B08 (B) Page 6-10</a:t>
            </a: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622716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relationship between transmitted symbol rate and bandwidth?</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Symbol rate and bandwidth are not related</a:t>
            </a:r>
          </a:p>
          <a:p>
            <a:pPr marL="457200" indent="-457200">
              <a:buFont typeface="+mj-lt"/>
              <a:buAutoNum type="alphaUcPeriod"/>
            </a:pPr>
            <a:r>
              <a:rPr lang="en-US" b="0" i="0" u="none" strike="noStrike" baseline="0" dirty="0">
                <a:latin typeface="Calibri" panose="020F0502020204030204" pitchFamily="34" charset="0"/>
              </a:rPr>
              <a:t>Higher symbol rates require wider bandwidth</a:t>
            </a:r>
          </a:p>
          <a:p>
            <a:pPr marL="457200" indent="-457200">
              <a:buFont typeface="+mj-lt"/>
              <a:buAutoNum type="alphaUcPeriod"/>
            </a:pPr>
            <a:r>
              <a:rPr lang="en-US" b="0" i="0" u="none" strike="noStrike" baseline="0" dirty="0">
                <a:latin typeface="Calibri" panose="020F0502020204030204" pitchFamily="34" charset="0"/>
              </a:rPr>
              <a:t>Lower symbol rates require wider bandwidth</a:t>
            </a:r>
          </a:p>
          <a:p>
            <a:pPr marL="457200" indent="-457200">
              <a:buFont typeface="+mj-lt"/>
              <a:buAutoNum type="alphaUcPeriod"/>
            </a:pPr>
            <a:r>
              <a:rPr lang="en-US" b="0" i="0" u="none" strike="noStrike" baseline="0" dirty="0">
                <a:latin typeface="Calibri" panose="020F0502020204030204" pitchFamily="34" charset="0"/>
              </a:rPr>
              <a:t>Bandwidth is always half the symbol rate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G8B10 (B) Page 6-10</a:t>
            </a: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6566324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indicated on a waterfall display by one or more vertical lines on either side of a digital signal?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Long path propagation</a:t>
            </a:r>
          </a:p>
          <a:p>
            <a:pPr marL="457200" indent="-457200">
              <a:buFont typeface="+mj-lt"/>
              <a:buAutoNum type="alphaUcPeriod"/>
            </a:pPr>
            <a:r>
              <a:rPr lang="en-US" b="0" i="0" u="none" strike="noStrike" baseline="0" dirty="0">
                <a:latin typeface="Calibri" panose="020F0502020204030204" pitchFamily="34" charset="0"/>
              </a:rPr>
              <a:t>Backscatter propagation</a:t>
            </a:r>
          </a:p>
          <a:p>
            <a:pPr marL="457200" indent="-457200">
              <a:buFont typeface="+mj-lt"/>
              <a:buAutoNum type="alphaUcPeriod"/>
            </a:pPr>
            <a:r>
              <a:rPr lang="en-US" b="0" i="0" u="none" strike="noStrike" baseline="0" dirty="0">
                <a:latin typeface="Calibri" panose="020F0502020204030204" pitchFamily="34" charset="0"/>
              </a:rPr>
              <a:t>Insufficient modulation</a:t>
            </a:r>
          </a:p>
          <a:p>
            <a:pPr marL="457200" indent="-457200">
              <a:buFont typeface="+mj-lt"/>
              <a:buAutoNum type="alphaUcPeriod"/>
            </a:pPr>
            <a:r>
              <a:rPr lang="en-US" b="0" i="0" u="none" strike="noStrike" baseline="0" dirty="0">
                <a:latin typeface="Calibri" panose="020F0502020204030204" pitchFamily="34" charset="0"/>
              </a:rPr>
              <a:t>Overmodulation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G8C13 (D) Page 6-11</a:t>
            </a: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93948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D8F8B-8C95-40FA-90F1-3893C578219E}"/>
              </a:ext>
            </a:extLst>
          </p:cNvPr>
          <p:cNvSpPr>
            <a:spLocks noGrp="1"/>
          </p:cNvSpPr>
          <p:nvPr>
            <p:ph type="title"/>
          </p:nvPr>
        </p:nvSpPr>
        <p:spPr/>
        <p:txBody>
          <a:bodyPr/>
          <a:lstStyle/>
          <a:p>
            <a:r>
              <a:rPr lang="en-US" dirty="0"/>
              <a:t>Digital Operating Procedures</a:t>
            </a:r>
            <a:br>
              <a:rPr lang="en-US" dirty="0"/>
            </a:br>
            <a:r>
              <a:rPr lang="en-US" i="1" dirty="0"/>
              <a:t>Initiating &amp; Terminating Digital Contacts</a:t>
            </a:r>
          </a:p>
        </p:txBody>
      </p:sp>
      <p:sp>
        <p:nvSpPr>
          <p:cNvPr id="3" name="Content Placeholder 2">
            <a:extLst>
              <a:ext uri="{FF2B5EF4-FFF2-40B4-BE49-F238E27FC236}">
                <a16:creationId xmlns:a16="http://schemas.microsoft.com/office/drawing/2014/main" id="{5B470F9C-CB8B-43F3-9D2F-2A78B2926E5B}"/>
              </a:ext>
            </a:extLst>
          </p:cNvPr>
          <p:cNvSpPr>
            <a:spLocks noGrp="1"/>
          </p:cNvSpPr>
          <p:nvPr>
            <p:ph idx="1"/>
          </p:nvPr>
        </p:nvSpPr>
        <p:spPr>
          <a:xfrm>
            <a:off x="609600" y="2819400"/>
            <a:ext cx="10972800" cy="3730822"/>
          </a:xfrm>
        </p:spPr>
        <p:txBody>
          <a:bodyPr/>
          <a:lstStyle/>
          <a:p>
            <a:r>
              <a:rPr lang="en-US" dirty="0"/>
              <a:t>Sample CQ from a digital mode (RTTY, PSK31, etc.) …</a:t>
            </a:r>
          </a:p>
          <a:p>
            <a:pPr lvl="1"/>
            <a:r>
              <a:rPr lang="en-US" dirty="0"/>
              <a:t>CQ CQ CQ DE KØILP KØILP KØILP K</a:t>
            </a:r>
          </a:p>
          <a:p>
            <a:r>
              <a:rPr lang="en-US" dirty="0"/>
              <a:t>Sample/typical response …</a:t>
            </a:r>
          </a:p>
          <a:p>
            <a:pPr lvl="1"/>
            <a:r>
              <a:rPr lang="en-US" dirty="0"/>
              <a:t>KØILP KØILP KØILP DE KX4IU KX4IU KX4IU K</a:t>
            </a:r>
          </a:p>
          <a:p>
            <a:r>
              <a:rPr lang="en-US" dirty="0"/>
              <a:t>Modes such as PACTOR and WINMOR … the software or modem will have a specific disconnect message … </a:t>
            </a:r>
            <a:r>
              <a:rPr lang="en-US" b="1" dirty="0">
                <a:solidFill>
                  <a:srgbClr val="C00000"/>
                </a:solidFill>
              </a:rPr>
              <a:t>BYE</a:t>
            </a:r>
            <a:r>
              <a:rPr lang="en-US" dirty="0"/>
              <a:t> or </a:t>
            </a:r>
            <a:r>
              <a:rPr lang="en-US" b="1" dirty="0">
                <a:solidFill>
                  <a:srgbClr val="C00000"/>
                </a:solidFill>
              </a:rPr>
              <a:t>D</a:t>
            </a:r>
          </a:p>
        </p:txBody>
      </p:sp>
    </p:spTree>
    <p:extLst>
      <p:ext uri="{BB962C8B-B14F-4D97-AF65-F5344CB8AC3E}">
        <p14:creationId xmlns:p14="http://schemas.microsoft.com/office/powerpoint/2010/main" val="37739006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67B4C5-E7CC-4D96-AFD8-701F751B7909}"/>
              </a:ext>
            </a:extLst>
          </p:cNvPr>
          <p:cNvSpPr>
            <a:spLocks noGrp="1"/>
          </p:cNvSpPr>
          <p:nvPr>
            <p:ph type="title"/>
          </p:nvPr>
        </p:nvSpPr>
        <p:spPr/>
        <p:txBody>
          <a:bodyPr/>
          <a:lstStyle/>
          <a:p>
            <a:r>
              <a:rPr lang="en-US" dirty="0"/>
              <a:t>Connecting to Gateway and Mailbox Stations</a:t>
            </a:r>
          </a:p>
        </p:txBody>
      </p:sp>
      <p:sp>
        <p:nvSpPr>
          <p:cNvPr id="3" name="Content Placeholder 2">
            <a:extLst>
              <a:ext uri="{FF2B5EF4-FFF2-40B4-BE49-F238E27FC236}">
                <a16:creationId xmlns:a16="http://schemas.microsoft.com/office/drawing/2014/main" id="{21F67DA6-1EC1-4EB3-B01A-9586A8E545F8}"/>
              </a:ext>
            </a:extLst>
          </p:cNvPr>
          <p:cNvSpPr>
            <a:spLocks noGrp="1"/>
          </p:cNvSpPr>
          <p:nvPr>
            <p:ph idx="1"/>
          </p:nvPr>
        </p:nvSpPr>
        <p:spPr>
          <a:xfrm>
            <a:off x="457200" y="1981200"/>
            <a:ext cx="11277600" cy="4569022"/>
          </a:xfrm>
        </p:spPr>
        <p:txBody>
          <a:bodyPr/>
          <a:lstStyle/>
          <a:p>
            <a:r>
              <a:rPr lang="en-US" sz="3000" dirty="0"/>
              <a:t>The exact connection method depends upon equipment and mode, but begin by sending a </a:t>
            </a:r>
            <a:r>
              <a:rPr lang="en-US" sz="3000" b="1" dirty="0">
                <a:solidFill>
                  <a:srgbClr val="C00000"/>
                </a:solidFill>
              </a:rPr>
              <a:t>CONNECT</a:t>
            </a:r>
            <a:r>
              <a:rPr lang="en-US" sz="3000" dirty="0"/>
              <a:t> message </a:t>
            </a:r>
          </a:p>
          <a:p>
            <a:r>
              <a:rPr lang="en-US" sz="3000" dirty="0"/>
              <a:t>If signal is received without errors, a </a:t>
            </a:r>
            <a:r>
              <a:rPr lang="en-US" sz="3000" i="1" dirty="0">
                <a:solidFill>
                  <a:srgbClr val="C00000"/>
                </a:solidFill>
              </a:rPr>
              <a:t>training sequence </a:t>
            </a:r>
            <a:r>
              <a:rPr lang="en-US" sz="3000" dirty="0"/>
              <a:t>of packets may be exchanged to determine protocol to use</a:t>
            </a:r>
          </a:p>
          <a:p>
            <a:r>
              <a:rPr lang="en-US" sz="3000" dirty="0"/>
              <a:t>Because these stations respond without a human control operator present, FCC classifies them as automatically-controlled digital stations … restricted to certain band segments (Table 6.3)</a:t>
            </a:r>
          </a:p>
          <a:p>
            <a:r>
              <a:rPr lang="en-US" sz="3000" dirty="0"/>
              <a:t>Stations under FCC rules must operate under local or remote control (with control operator in charge of all transmissions)</a:t>
            </a:r>
          </a:p>
        </p:txBody>
      </p:sp>
    </p:spTree>
    <p:extLst>
      <p:ext uri="{BB962C8B-B14F-4D97-AF65-F5344CB8AC3E}">
        <p14:creationId xmlns:p14="http://schemas.microsoft.com/office/powerpoint/2010/main" val="183797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9B2C90-AD74-48A9-A993-DFB20A1DCD9A}"/>
              </a:ext>
            </a:extLst>
          </p:cNvPr>
          <p:cNvSpPr>
            <a:spLocks noGrp="1"/>
          </p:cNvSpPr>
          <p:nvPr>
            <p:ph type="title"/>
          </p:nvPr>
        </p:nvSpPr>
        <p:spPr/>
        <p:txBody>
          <a:bodyPr/>
          <a:lstStyle/>
          <a:p>
            <a:r>
              <a:rPr lang="en-US" dirty="0"/>
              <a:t>Table 6.1:  Digital Signal Band Plan (HF Bands)</a:t>
            </a:r>
          </a:p>
        </p:txBody>
      </p:sp>
      <p:graphicFrame>
        <p:nvGraphicFramePr>
          <p:cNvPr id="4" name="Table 4">
            <a:extLst>
              <a:ext uri="{FF2B5EF4-FFF2-40B4-BE49-F238E27FC236}">
                <a16:creationId xmlns:a16="http://schemas.microsoft.com/office/drawing/2014/main" id="{B4F4AD8E-3F8A-4083-964C-211CC9E22AE1}"/>
              </a:ext>
            </a:extLst>
          </p:cNvPr>
          <p:cNvGraphicFramePr>
            <a:graphicFrameLocks noGrp="1"/>
          </p:cNvGraphicFramePr>
          <p:nvPr>
            <p:ph idx="1"/>
            <p:extLst>
              <p:ext uri="{D42A27DB-BD31-4B8C-83A1-F6EECF244321}">
                <p14:modId xmlns:p14="http://schemas.microsoft.com/office/powerpoint/2010/main" val="3862470876"/>
              </p:ext>
            </p:extLst>
          </p:nvPr>
        </p:nvGraphicFramePr>
        <p:xfrm>
          <a:off x="1313236" y="1981200"/>
          <a:ext cx="9520035" cy="4343405"/>
        </p:xfrm>
        <a:graphic>
          <a:graphicData uri="http://schemas.openxmlformats.org/drawingml/2006/table">
            <a:tbl>
              <a:tblPr firstRow="1" bandRow="1">
                <a:tableStyleId>{5C22544A-7EE6-4342-B048-85BDC9FD1C3A}</a:tableStyleId>
              </a:tblPr>
              <a:tblGrid>
                <a:gridCol w="1639284">
                  <a:extLst>
                    <a:ext uri="{9D8B030D-6E8A-4147-A177-3AD203B41FA5}">
                      <a16:colId xmlns:a16="http://schemas.microsoft.com/office/drawing/2014/main" val="1864875643"/>
                    </a:ext>
                  </a:extLst>
                </a:gridCol>
                <a:gridCol w="3994549">
                  <a:extLst>
                    <a:ext uri="{9D8B030D-6E8A-4147-A177-3AD203B41FA5}">
                      <a16:colId xmlns:a16="http://schemas.microsoft.com/office/drawing/2014/main" val="1016713898"/>
                    </a:ext>
                  </a:extLst>
                </a:gridCol>
                <a:gridCol w="3886202">
                  <a:extLst>
                    <a:ext uri="{9D8B030D-6E8A-4147-A177-3AD203B41FA5}">
                      <a16:colId xmlns:a16="http://schemas.microsoft.com/office/drawing/2014/main" val="2211057633"/>
                    </a:ext>
                  </a:extLst>
                </a:gridCol>
              </a:tblGrid>
              <a:tr h="394855">
                <a:tc>
                  <a:txBody>
                    <a:bodyPr/>
                    <a:lstStyle/>
                    <a:p>
                      <a:r>
                        <a:rPr lang="en-US" dirty="0">
                          <a:solidFill>
                            <a:schemeClr val="tx1"/>
                          </a:solidFill>
                          <a:latin typeface="Calibri" panose="020F0502020204030204" pitchFamily="34" charset="0"/>
                          <a:cs typeface="Calibri" panose="020F0502020204030204" pitchFamily="34" charset="0"/>
                        </a:rPr>
                        <a:t>Band (meters)</a:t>
                      </a:r>
                    </a:p>
                  </a:txBody>
                  <a:tcPr/>
                </a:tc>
                <a:tc>
                  <a:txBody>
                    <a:bodyPr/>
                    <a:lstStyle/>
                    <a:p>
                      <a:r>
                        <a:rPr lang="en-US" dirty="0">
                          <a:solidFill>
                            <a:schemeClr val="tx1"/>
                          </a:solidFill>
                          <a:latin typeface="Calibri" panose="020F0502020204030204" pitchFamily="34" charset="0"/>
                          <a:cs typeface="Calibri" panose="020F0502020204030204" pitchFamily="34" charset="0"/>
                        </a:rPr>
                        <a:t>Frequency Range (MHz)</a:t>
                      </a:r>
                    </a:p>
                  </a:txBody>
                  <a:tcPr/>
                </a:tc>
                <a:tc>
                  <a:txBody>
                    <a:bodyPr/>
                    <a:lstStyle/>
                    <a:p>
                      <a:r>
                        <a:rPr lang="en-US" dirty="0">
                          <a:solidFill>
                            <a:schemeClr val="tx1"/>
                          </a:solidFill>
                          <a:latin typeface="Calibri" panose="020F0502020204030204" pitchFamily="34" charset="0"/>
                          <a:cs typeface="Calibri" panose="020F0502020204030204" pitchFamily="34" charset="0"/>
                        </a:rPr>
                        <a:t>Notes</a:t>
                      </a:r>
                    </a:p>
                  </a:txBody>
                  <a:tcPr/>
                </a:tc>
                <a:extLst>
                  <a:ext uri="{0D108BD9-81ED-4DB2-BD59-A6C34878D82A}">
                    <a16:rowId xmlns:a16="http://schemas.microsoft.com/office/drawing/2014/main" val="2532275260"/>
                  </a:ext>
                </a:extLst>
              </a:tr>
              <a:tr h="394855">
                <a:tc>
                  <a:txBody>
                    <a:bodyPr/>
                    <a:lstStyle/>
                    <a:p>
                      <a:r>
                        <a:rPr lang="en-US" dirty="0">
                          <a:solidFill>
                            <a:schemeClr val="tx1"/>
                          </a:solidFill>
                          <a:latin typeface="Calibri" panose="020F0502020204030204" pitchFamily="34" charset="0"/>
                          <a:cs typeface="Calibri" panose="020F0502020204030204" pitchFamily="34" charset="0"/>
                        </a:rPr>
                        <a:t>160</a:t>
                      </a:r>
                    </a:p>
                  </a:txBody>
                  <a:tcPr/>
                </a:tc>
                <a:tc>
                  <a:txBody>
                    <a:bodyPr/>
                    <a:lstStyle/>
                    <a:p>
                      <a:r>
                        <a:rPr lang="en-US" dirty="0">
                          <a:solidFill>
                            <a:schemeClr val="tx1"/>
                          </a:solidFill>
                          <a:latin typeface="Calibri" panose="020F0502020204030204" pitchFamily="34" charset="0"/>
                          <a:cs typeface="Calibri" panose="020F0502020204030204" pitchFamily="34" charset="0"/>
                        </a:rPr>
                        <a:t>1.800 – 1.810</a:t>
                      </a:r>
                    </a:p>
                  </a:txBody>
                  <a:tcPr/>
                </a:tc>
                <a:tc>
                  <a:txBody>
                    <a:bodyPr/>
                    <a:lstStyle/>
                    <a:p>
                      <a:r>
                        <a:rPr lang="en-US" dirty="0">
                          <a:solidFill>
                            <a:schemeClr val="tx1"/>
                          </a:solidFill>
                          <a:latin typeface="Calibri" panose="020F0502020204030204" pitchFamily="34" charset="0"/>
                          <a:cs typeface="Calibri" panose="020F0502020204030204" pitchFamily="34" charset="0"/>
                        </a:rPr>
                        <a:t>FT8 is on 1.840 MHz</a:t>
                      </a:r>
                    </a:p>
                  </a:txBody>
                  <a:tcPr/>
                </a:tc>
                <a:extLst>
                  <a:ext uri="{0D108BD9-81ED-4DB2-BD59-A6C34878D82A}">
                    <a16:rowId xmlns:a16="http://schemas.microsoft.com/office/drawing/2014/main" val="2795714267"/>
                  </a:ext>
                </a:extLst>
              </a:tr>
              <a:tr h="394855">
                <a:tc>
                  <a:txBody>
                    <a:bodyPr/>
                    <a:lstStyle/>
                    <a:p>
                      <a:r>
                        <a:rPr lang="en-US" dirty="0">
                          <a:solidFill>
                            <a:schemeClr val="tx1"/>
                          </a:solidFill>
                          <a:latin typeface="Calibri" panose="020F0502020204030204" pitchFamily="34" charset="0"/>
                          <a:cs typeface="Calibri" panose="020F0502020204030204" pitchFamily="34" charset="0"/>
                        </a:rPr>
                        <a:t>80</a:t>
                      </a:r>
                    </a:p>
                  </a:txBody>
                  <a:tcPr/>
                </a:tc>
                <a:tc>
                  <a:txBody>
                    <a:bodyPr/>
                    <a:lstStyle/>
                    <a:p>
                      <a:r>
                        <a:rPr lang="en-US" dirty="0">
                          <a:solidFill>
                            <a:schemeClr val="tx1"/>
                          </a:solidFill>
                          <a:latin typeface="Calibri" panose="020F0502020204030204" pitchFamily="34" charset="0"/>
                          <a:cs typeface="Calibri" panose="020F0502020204030204" pitchFamily="34" charset="0"/>
                        </a:rPr>
                        <a:t>3.570 – 3.600</a:t>
                      </a:r>
                    </a:p>
                  </a:txBody>
                  <a:tcPr/>
                </a:tc>
                <a:tc>
                  <a:txBody>
                    <a:bodyPr/>
                    <a:lstStyle/>
                    <a:p>
                      <a:endParaRPr lang="en-US"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744002415"/>
                  </a:ext>
                </a:extLst>
              </a:tr>
              <a:tr h="394855">
                <a:tc>
                  <a:txBody>
                    <a:bodyPr/>
                    <a:lstStyle/>
                    <a:p>
                      <a:r>
                        <a:rPr lang="en-US" dirty="0">
                          <a:solidFill>
                            <a:schemeClr val="tx1"/>
                          </a:solidFill>
                          <a:latin typeface="Calibri" panose="020F0502020204030204" pitchFamily="34" charset="0"/>
                          <a:cs typeface="Calibri" panose="020F0502020204030204" pitchFamily="34" charset="0"/>
                        </a:rPr>
                        <a:t>60</a:t>
                      </a:r>
                    </a:p>
                  </a:txBody>
                  <a:tcPr/>
                </a:tc>
                <a:tc>
                  <a:txBody>
                    <a:bodyPr/>
                    <a:lstStyle/>
                    <a:p>
                      <a:r>
                        <a:rPr lang="en-US" dirty="0">
                          <a:solidFill>
                            <a:schemeClr val="tx1"/>
                          </a:solidFill>
                          <a:latin typeface="Calibri" panose="020F0502020204030204" pitchFamily="34" charset="0"/>
                          <a:cs typeface="Calibri" panose="020F0502020204030204" pitchFamily="34" charset="0"/>
                        </a:rPr>
                        <a:t>5332, 5348, 5358.5, 5373, 5405 kHz</a:t>
                      </a:r>
                    </a:p>
                  </a:txBody>
                  <a:tcPr/>
                </a:tc>
                <a:tc>
                  <a:txBody>
                    <a:bodyPr/>
                    <a:lstStyle/>
                    <a:p>
                      <a:r>
                        <a:rPr lang="en-US" dirty="0">
                          <a:solidFill>
                            <a:schemeClr val="tx1"/>
                          </a:solidFill>
                          <a:latin typeface="Calibri" panose="020F0502020204030204" pitchFamily="34" charset="0"/>
                          <a:cs typeface="Calibri" panose="020F0502020204030204" pitchFamily="34" charset="0"/>
                        </a:rPr>
                        <a:t>Channel center frequencies</a:t>
                      </a:r>
                    </a:p>
                  </a:txBody>
                  <a:tcPr/>
                </a:tc>
                <a:extLst>
                  <a:ext uri="{0D108BD9-81ED-4DB2-BD59-A6C34878D82A}">
                    <a16:rowId xmlns:a16="http://schemas.microsoft.com/office/drawing/2014/main" val="3656338744"/>
                  </a:ext>
                </a:extLst>
              </a:tr>
              <a:tr h="394855">
                <a:tc>
                  <a:txBody>
                    <a:bodyPr/>
                    <a:lstStyle/>
                    <a:p>
                      <a:r>
                        <a:rPr lang="en-US" dirty="0">
                          <a:solidFill>
                            <a:schemeClr val="tx1"/>
                          </a:solidFill>
                          <a:latin typeface="Calibri" panose="020F0502020204030204" pitchFamily="34" charset="0"/>
                          <a:cs typeface="Calibri" panose="020F0502020204030204" pitchFamily="34" charset="0"/>
                        </a:rPr>
                        <a:t>40</a:t>
                      </a:r>
                    </a:p>
                  </a:txBody>
                  <a:tcPr/>
                </a:tc>
                <a:tc>
                  <a:txBody>
                    <a:bodyPr/>
                    <a:lstStyle/>
                    <a:p>
                      <a:r>
                        <a:rPr lang="en-US" dirty="0">
                          <a:solidFill>
                            <a:schemeClr val="tx1"/>
                          </a:solidFill>
                          <a:latin typeface="Calibri" panose="020F0502020204030204" pitchFamily="34" charset="0"/>
                          <a:cs typeface="Calibri" panose="020F0502020204030204" pitchFamily="34" charset="0"/>
                        </a:rPr>
                        <a:t>7.070 – 7.125</a:t>
                      </a:r>
                    </a:p>
                  </a:txBody>
                  <a:tcPr/>
                </a:tc>
                <a:tc>
                  <a:txBody>
                    <a:bodyPr/>
                    <a:lstStyle/>
                    <a:p>
                      <a:r>
                        <a:rPr lang="en-US" dirty="0">
                          <a:solidFill>
                            <a:schemeClr val="tx1"/>
                          </a:solidFill>
                          <a:latin typeface="Calibri" panose="020F0502020204030204" pitchFamily="34" charset="0"/>
                          <a:cs typeface="Calibri" panose="020F0502020204030204" pitchFamily="34" charset="0"/>
                        </a:rPr>
                        <a:t>RTTY DX calling frequency 7.040</a:t>
                      </a:r>
                    </a:p>
                  </a:txBody>
                  <a:tcPr/>
                </a:tc>
                <a:extLst>
                  <a:ext uri="{0D108BD9-81ED-4DB2-BD59-A6C34878D82A}">
                    <a16:rowId xmlns:a16="http://schemas.microsoft.com/office/drawing/2014/main" val="1048566162"/>
                  </a:ext>
                </a:extLst>
              </a:tr>
              <a:tr h="394855">
                <a:tc>
                  <a:txBody>
                    <a:bodyPr/>
                    <a:lstStyle/>
                    <a:p>
                      <a:r>
                        <a:rPr lang="en-US" dirty="0">
                          <a:solidFill>
                            <a:schemeClr val="tx1"/>
                          </a:solidFill>
                          <a:latin typeface="Calibri" panose="020F0502020204030204" pitchFamily="34" charset="0"/>
                          <a:cs typeface="Calibri" panose="020F0502020204030204" pitchFamily="34" charset="0"/>
                        </a:rPr>
                        <a:t>30</a:t>
                      </a:r>
                    </a:p>
                  </a:txBody>
                  <a:tcPr/>
                </a:tc>
                <a:tc>
                  <a:txBody>
                    <a:bodyPr/>
                    <a:lstStyle/>
                    <a:p>
                      <a:r>
                        <a:rPr lang="en-US" dirty="0">
                          <a:solidFill>
                            <a:schemeClr val="tx1"/>
                          </a:solidFill>
                          <a:latin typeface="Calibri" panose="020F0502020204030204" pitchFamily="34" charset="0"/>
                          <a:cs typeface="Calibri" panose="020F0502020204030204" pitchFamily="34" charset="0"/>
                        </a:rPr>
                        <a:t>10.130 – 10.150</a:t>
                      </a:r>
                    </a:p>
                  </a:txBody>
                  <a:tcPr/>
                </a:tc>
                <a:tc>
                  <a:txBody>
                    <a:bodyPr/>
                    <a:lstStyle/>
                    <a:p>
                      <a:endParaRPr lang="en-US"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54542724"/>
                  </a:ext>
                </a:extLst>
              </a:tr>
              <a:tr h="394855">
                <a:tc>
                  <a:txBody>
                    <a:bodyPr/>
                    <a:lstStyle/>
                    <a:p>
                      <a:r>
                        <a:rPr lang="en-US" dirty="0">
                          <a:solidFill>
                            <a:schemeClr val="tx1"/>
                          </a:solidFill>
                          <a:latin typeface="Calibri" panose="020F0502020204030204" pitchFamily="34" charset="0"/>
                          <a:cs typeface="Calibri" panose="020F0502020204030204" pitchFamily="34" charset="0"/>
                        </a:rPr>
                        <a:t>20</a:t>
                      </a:r>
                    </a:p>
                  </a:txBody>
                  <a:tcPr/>
                </a:tc>
                <a:tc>
                  <a:txBody>
                    <a:bodyPr/>
                    <a:lstStyle/>
                    <a:p>
                      <a:r>
                        <a:rPr lang="en-US" dirty="0">
                          <a:solidFill>
                            <a:schemeClr val="tx1"/>
                          </a:solidFill>
                          <a:latin typeface="Calibri" panose="020F0502020204030204" pitchFamily="34" charset="0"/>
                          <a:cs typeface="Calibri" panose="020F0502020204030204" pitchFamily="34" charset="0"/>
                        </a:rPr>
                        <a:t>14.070 – 14.0995 and 14.1005 – 14.112</a:t>
                      </a:r>
                    </a:p>
                  </a:txBody>
                  <a:tcPr/>
                </a:tc>
                <a:tc>
                  <a:txBody>
                    <a:bodyPr/>
                    <a:lstStyle/>
                    <a:p>
                      <a:r>
                        <a:rPr lang="en-US" dirty="0">
                          <a:solidFill>
                            <a:schemeClr val="tx1"/>
                          </a:solidFill>
                          <a:latin typeface="Calibri" panose="020F0502020204030204" pitchFamily="34" charset="0"/>
                          <a:cs typeface="Calibri" panose="020F0502020204030204" pitchFamily="34" charset="0"/>
                        </a:rPr>
                        <a:t>PSK31 calling frequency 14.070</a:t>
                      </a:r>
                    </a:p>
                  </a:txBody>
                  <a:tcPr/>
                </a:tc>
                <a:extLst>
                  <a:ext uri="{0D108BD9-81ED-4DB2-BD59-A6C34878D82A}">
                    <a16:rowId xmlns:a16="http://schemas.microsoft.com/office/drawing/2014/main" val="234524000"/>
                  </a:ext>
                </a:extLst>
              </a:tr>
              <a:tr h="394855">
                <a:tc>
                  <a:txBody>
                    <a:bodyPr/>
                    <a:lstStyle/>
                    <a:p>
                      <a:r>
                        <a:rPr lang="en-US" dirty="0">
                          <a:solidFill>
                            <a:schemeClr val="tx1"/>
                          </a:solidFill>
                          <a:latin typeface="Calibri" panose="020F0502020204030204" pitchFamily="34" charset="0"/>
                          <a:cs typeface="Calibri" panose="020F0502020204030204" pitchFamily="34" charset="0"/>
                        </a:rPr>
                        <a:t>17</a:t>
                      </a:r>
                    </a:p>
                  </a:txBody>
                  <a:tcPr/>
                </a:tc>
                <a:tc>
                  <a:txBody>
                    <a:bodyPr/>
                    <a:lstStyle/>
                    <a:p>
                      <a:r>
                        <a:rPr lang="en-US" dirty="0">
                          <a:solidFill>
                            <a:schemeClr val="tx1"/>
                          </a:solidFill>
                          <a:latin typeface="Calibri" panose="020F0502020204030204" pitchFamily="34" charset="0"/>
                          <a:cs typeface="Calibri" panose="020F0502020204030204" pitchFamily="34" charset="0"/>
                        </a:rPr>
                        <a:t>18.100 – 18.110</a:t>
                      </a:r>
                    </a:p>
                  </a:txBody>
                  <a:tcPr/>
                </a:tc>
                <a:tc>
                  <a:txBody>
                    <a:bodyPr/>
                    <a:lstStyle/>
                    <a:p>
                      <a:endParaRPr lang="en-US"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639155944"/>
                  </a:ext>
                </a:extLst>
              </a:tr>
              <a:tr h="394855">
                <a:tc>
                  <a:txBody>
                    <a:bodyPr/>
                    <a:lstStyle/>
                    <a:p>
                      <a:r>
                        <a:rPr lang="en-US" dirty="0">
                          <a:solidFill>
                            <a:schemeClr val="tx1"/>
                          </a:solidFill>
                          <a:latin typeface="Calibri" panose="020F0502020204030204" pitchFamily="34" charset="0"/>
                          <a:cs typeface="Calibri" panose="020F0502020204030204" pitchFamily="34" charset="0"/>
                        </a:rPr>
                        <a:t>15</a:t>
                      </a:r>
                    </a:p>
                  </a:txBody>
                  <a:tcPr/>
                </a:tc>
                <a:tc>
                  <a:txBody>
                    <a:bodyPr/>
                    <a:lstStyle/>
                    <a:p>
                      <a:r>
                        <a:rPr lang="en-US" dirty="0">
                          <a:solidFill>
                            <a:schemeClr val="tx1"/>
                          </a:solidFill>
                          <a:latin typeface="Calibri" panose="020F0502020204030204" pitchFamily="34" charset="0"/>
                          <a:cs typeface="Calibri" panose="020F0502020204030204" pitchFamily="34" charset="0"/>
                        </a:rPr>
                        <a:t>21.070 – 21.110</a:t>
                      </a:r>
                    </a:p>
                  </a:txBody>
                  <a:tcPr/>
                </a:tc>
                <a:tc>
                  <a:txBody>
                    <a:bodyPr/>
                    <a:lstStyle/>
                    <a:p>
                      <a:endParaRPr lang="en-US"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015452192"/>
                  </a:ext>
                </a:extLst>
              </a:tr>
              <a:tr h="394855">
                <a:tc>
                  <a:txBody>
                    <a:bodyPr/>
                    <a:lstStyle/>
                    <a:p>
                      <a:r>
                        <a:rPr lang="en-US" dirty="0">
                          <a:solidFill>
                            <a:schemeClr val="tx1"/>
                          </a:solidFill>
                          <a:latin typeface="Calibri" panose="020F0502020204030204" pitchFamily="34" charset="0"/>
                          <a:cs typeface="Calibri" panose="020F0502020204030204" pitchFamily="34" charset="0"/>
                        </a:rPr>
                        <a:t>12</a:t>
                      </a:r>
                    </a:p>
                  </a:txBody>
                  <a:tcPr/>
                </a:tc>
                <a:tc>
                  <a:txBody>
                    <a:bodyPr/>
                    <a:lstStyle/>
                    <a:p>
                      <a:r>
                        <a:rPr lang="en-US" dirty="0">
                          <a:solidFill>
                            <a:schemeClr val="tx1"/>
                          </a:solidFill>
                          <a:latin typeface="Calibri" panose="020F0502020204030204" pitchFamily="34" charset="0"/>
                          <a:cs typeface="Calibri" panose="020F0502020204030204" pitchFamily="34" charset="0"/>
                        </a:rPr>
                        <a:t>24.920 – 24.930</a:t>
                      </a:r>
                    </a:p>
                  </a:txBody>
                  <a:tcPr/>
                </a:tc>
                <a:tc>
                  <a:txBody>
                    <a:bodyPr/>
                    <a:lstStyle/>
                    <a:p>
                      <a:endParaRPr lang="en-US"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3654070373"/>
                  </a:ext>
                </a:extLst>
              </a:tr>
              <a:tr h="394855">
                <a:tc>
                  <a:txBody>
                    <a:bodyPr/>
                    <a:lstStyle/>
                    <a:p>
                      <a:r>
                        <a:rPr lang="en-US" dirty="0">
                          <a:solidFill>
                            <a:schemeClr val="tx1"/>
                          </a:solidFill>
                          <a:latin typeface="Calibri" panose="020F0502020204030204" pitchFamily="34" charset="0"/>
                          <a:cs typeface="Calibri" panose="020F0502020204030204" pitchFamily="34" charset="0"/>
                        </a:rPr>
                        <a:t>10</a:t>
                      </a:r>
                    </a:p>
                  </a:txBody>
                  <a:tcPr/>
                </a:tc>
                <a:tc>
                  <a:txBody>
                    <a:bodyPr/>
                    <a:lstStyle/>
                    <a:p>
                      <a:r>
                        <a:rPr lang="en-US" dirty="0">
                          <a:solidFill>
                            <a:schemeClr val="tx1"/>
                          </a:solidFill>
                          <a:latin typeface="Calibri" panose="020F0502020204030204" pitchFamily="34" charset="0"/>
                          <a:cs typeface="Calibri" panose="020F0502020204030204" pitchFamily="34" charset="0"/>
                        </a:rPr>
                        <a:t>28.070 – 28.189</a:t>
                      </a:r>
                    </a:p>
                  </a:txBody>
                  <a:tcPr/>
                </a:tc>
                <a:tc>
                  <a:txBody>
                    <a:bodyPr/>
                    <a:lstStyle/>
                    <a:p>
                      <a:endParaRPr lang="en-US" dirty="0">
                        <a:solidFill>
                          <a:schemeClr val="tx1"/>
                        </a:solidFill>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417333589"/>
                  </a:ext>
                </a:extLst>
              </a:tr>
            </a:tbl>
          </a:graphicData>
        </a:graphic>
      </p:graphicFrame>
    </p:spTree>
    <p:extLst>
      <p:ext uri="{BB962C8B-B14F-4D97-AF65-F5344CB8AC3E}">
        <p14:creationId xmlns:p14="http://schemas.microsoft.com/office/powerpoint/2010/main" val="318050676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5ECB85-953F-437F-AFE4-0AB6D1CBB1AD}"/>
              </a:ext>
            </a:extLst>
          </p:cNvPr>
          <p:cNvSpPr>
            <a:spLocks noGrp="1"/>
          </p:cNvSpPr>
          <p:nvPr>
            <p:ph type="title"/>
          </p:nvPr>
        </p:nvSpPr>
        <p:spPr>
          <a:xfrm>
            <a:off x="304800" y="1295400"/>
            <a:ext cx="2080146" cy="874595"/>
          </a:xfrm>
        </p:spPr>
        <p:txBody>
          <a:bodyPr/>
          <a:lstStyle/>
          <a:p>
            <a:pPr algn="l"/>
            <a:r>
              <a:rPr lang="en-US" sz="3600" dirty="0"/>
              <a:t>Table 6.3</a:t>
            </a:r>
          </a:p>
        </p:txBody>
      </p:sp>
      <p:graphicFrame>
        <p:nvGraphicFramePr>
          <p:cNvPr id="4" name="Table 4">
            <a:extLst>
              <a:ext uri="{FF2B5EF4-FFF2-40B4-BE49-F238E27FC236}">
                <a16:creationId xmlns:a16="http://schemas.microsoft.com/office/drawing/2014/main" id="{84E50ED5-7AC8-4D80-8056-46AFBDD78D4D}"/>
              </a:ext>
            </a:extLst>
          </p:cNvPr>
          <p:cNvGraphicFramePr>
            <a:graphicFrameLocks noGrp="1"/>
          </p:cNvGraphicFramePr>
          <p:nvPr>
            <p:ph idx="1"/>
            <p:extLst>
              <p:ext uri="{D42A27DB-BD31-4B8C-83A1-F6EECF244321}">
                <p14:modId xmlns:p14="http://schemas.microsoft.com/office/powerpoint/2010/main" val="1939151410"/>
              </p:ext>
            </p:extLst>
          </p:nvPr>
        </p:nvGraphicFramePr>
        <p:xfrm>
          <a:off x="5638801" y="1295400"/>
          <a:ext cx="6400800" cy="4932680"/>
        </p:xfrm>
        <a:graphic>
          <a:graphicData uri="http://schemas.openxmlformats.org/drawingml/2006/table">
            <a:tbl>
              <a:tblPr firstRow="1" bandRow="1">
                <a:tableStyleId>{5C22544A-7EE6-4342-B048-85BDC9FD1C3A}</a:tableStyleId>
              </a:tblPr>
              <a:tblGrid>
                <a:gridCol w="1852863">
                  <a:extLst>
                    <a:ext uri="{9D8B030D-6E8A-4147-A177-3AD203B41FA5}">
                      <a16:colId xmlns:a16="http://schemas.microsoft.com/office/drawing/2014/main" val="1752586606"/>
                    </a:ext>
                  </a:extLst>
                </a:gridCol>
                <a:gridCol w="4547937">
                  <a:extLst>
                    <a:ext uri="{9D8B030D-6E8A-4147-A177-3AD203B41FA5}">
                      <a16:colId xmlns:a16="http://schemas.microsoft.com/office/drawing/2014/main" val="3657293397"/>
                    </a:ext>
                  </a:extLst>
                </a:gridCol>
              </a:tblGrid>
              <a:tr h="406400">
                <a:tc>
                  <a:txBody>
                    <a:bodyPr/>
                    <a:lstStyle/>
                    <a:p>
                      <a:pPr algn="ctr"/>
                      <a:r>
                        <a:rPr lang="en-US" b="1" dirty="0">
                          <a:solidFill>
                            <a:schemeClr val="tx1"/>
                          </a:solidFill>
                          <a:latin typeface="Calibri" panose="020F0502020204030204" pitchFamily="34" charset="0"/>
                          <a:cs typeface="Calibri" panose="020F0502020204030204" pitchFamily="34" charset="0"/>
                        </a:rPr>
                        <a:t>BAND (Meters)</a:t>
                      </a:r>
                    </a:p>
                  </a:txBody>
                  <a:tcPr/>
                </a:tc>
                <a:tc>
                  <a:txBody>
                    <a:bodyPr/>
                    <a:lstStyle/>
                    <a:p>
                      <a:pPr algn="ctr"/>
                      <a:r>
                        <a:rPr lang="en-US" b="1" dirty="0">
                          <a:solidFill>
                            <a:schemeClr val="tx1"/>
                          </a:solidFill>
                          <a:latin typeface="Calibri" panose="020F0502020204030204" pitchFamily="34" charset="0"/>
                          <a:cs typeface="Calibri" panose="020F0502020204030204" pitchFamily="34" charset="0"/>
                        </a:rPr>
                        <a:t>FREQUENCY RANGE (MHz)</a:t>
                      </a:r>
                    </a:p>
                  </a:txBody>
                  <a:tcPr/>
                </a:tc>
                <a:extLst>
                  <a:ext uri="{0D108BD9-81ED-4DB2-BD59-A6C34878D82A}">
                    <a16:rowId xmlns:a16="http://schemas.microsoft.com/office/drawing/2014/main" val="1762744877"/>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160</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Not permitted</a:t>
                      </a:r>
                    </a:p>
                  </a:txBody>
                  <a:tcPr/>
                </a:tc>
                <a:extLst>
                  <a:ext uri="{0D108BD9-81ED-4DB2-BD59-A6C34878D82A}">
                    <a16:rowId xmlns:a16="http://schemas.microsoft.com/office/drawing/2014/main" val="2025262181"/>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80</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3.585 – 3.600 </a:t>
                      </a:r>
                    </a:p>
                  </a:txBody>
                  <a:tcPr/>
                </a:tc>
                <a:extLst>
                  <a:ext uri="{0D108BD9-81ED-4DB2-BD59-A6C34878D82A}">
                    <a16:rowId xmlns:a16="http://schemas.microsoft.com/office/drawing/2014/main" val="1233743346"/>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60</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Not permitted</a:t>
                      </a:r>
                    </a:p>
                  </a:txBody>
                  <a:tcPr/>
                </a:tc>
                <a:extLst>
                  <a:ext uri="{0D108BD9-81ED-4DB2-BD59-A6C34878D82A}">
                    <a16:rowId xmlns:a16="http://schemas.microsoft.com/office/drawing/2014/main" val="288312820"/>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40</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7.100 – 7.105</a:t>
                      </a:r>
                    </a:p>
                  </a:txBody>
                  <a:tcPr/>
                </a:tc>
                <a:extLst>
                  <a:ext uri="{0D108BD9-81ED-4DB2-BD59-A6C34878D82A}">
                    <a16:rowId xmlns:a16="http://schemas.microsoft.com/office/drawing/2014/main" val="671422749"/>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30</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10.140 – 10.150</a:t>
                      </a:r>
                    </a:p>
                  </a:txBody>
                  <a:tcPr/>
                </a:tc>
                <a:extLst>
                  <a:ext uri="{0D108BD9-81ED-4DB2-BD59-A6C34878D82A}">
                    <a16:rowId xmlns:a16="http://schemas.microsoft.com/office/drawing/2014/main" val="3641302132"/>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20</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14.095 – 14.0995 &amp; 14.1005 – 14.112</a:t>
                      </a:r>
                    </a:p>
                  </a:txBody>
                  <a:tcPr/>
                </a:tc>
                <a:extLst>
                  <a:ext uri="{0D108BD9-81ED-4DB2-BD59-A6C34878D82A}">
                    <a16:rowId xmlns:a16="http://schemas.microsoft.com/office/drawing/2014/main" val="3005399044"/>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17</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18.105 – 18.110</a:t>
                      </a:r>
                    </a:p>
                  </a:txBody>
                  <a:tcPr/>
                </a:tc>
                <a:extLst>
                  <a:ext uri="{0D108BD9-81ED-4DB2-BD59-A6C34878D82A}">
                    <a16:rowId xmlns:a16="http://schemas.microsoft.com/office/drawing/2014/main" val="512330577"/>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15</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21.090 – 21.100</a:t>
                      </a:r>
                    </a:p>
                  </a:txBody>
                  <a:tcPr/>
                </a:tc>
                <a:extLst>
                  <a:ext uri="{0D108BD9-81ED-4DB2-BD59-A6C34878D82A}">
                    <a16:rowId xmlns:a16="http://schemas.microsoft.com/office/drawing/2014/main" val="3512926284"/>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12</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24.925 – 24.930</a:t>
                      </a:r>
                    </a:p>
                  </a:txBody>
                  <a:tcPr/>
                </a:tc>
                <a:extLst>
                  <a:ext uri="{0D108BD9-81ED-4DB2-BD59-A6C34878D82A}">
                    <a16:rowId xmlns:a16="http://schemas.microsoft.com/office/drawing/2014/main" val="712772600"/>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10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100" b="0" dirty="0">
                          <a:solidFill>
                            <a:schemeClr val="tx1"/>
                          </a:solidFill>
                          <a:latin typeface="Calibri" panose="020F0502020204030204" pitchFamily="34" charset="0"/>
                          <a:cs typeface="Calibri" panose="020F0502020204030204" pitchFamily="34" charset="0"/>
                        </a:rPr>
                        <a:t>28.120 – 28.189</a:t>
                      </a:r>
                    </a:p>
                  </a:txBody>
                  <a:tcPr/>
                </a:tc>
                <a:extLst>
                  <a:ext uri="{0D108BD9-81ED-4DB2-BD59-A6C34878D82A}">
                    <a16:rowId xmlns:a16="http://schemas.microsoft.com/office/drawing/2014/main" val="2491189701"/>
                  </a:ext>
                </a:extLst>
              </a:tr>
              <a:tr h="406400">
                <a:tc>
                  <a:txBody>
                    <a:bodyPr/>
                    <a:lstStyle/>
                    <a:p>
                      <a:r>
                        <a:rPr lang="en-US" sz="2100" b="0" dirty="0">
                          <a:solidFill>
                            <a:schemeClr val="tx1"/>
                          </a:solidFill>
                          <a:latin typeface="Calibri" panose="020F0502020204030204" pitchFamily="34" charset="0"/>
                          <a:cs typeface="Calibri" panose="020F0502020204030204" pitchFamily="34" charset="0"/>
                        </a:rPr>
                        <a:t>6</a:t>
                      </a:r>
                    </a:p>
                  </a:txBody>
                  <a:tcPr/>
                </a:tc>
                <a:tc>
                  <a:txBody>
                    <a:bodyPr/>
                    <a:lstStyle/>
                    <a:p>
                      <a:r>
                        <a:rPr lang="en-US" sz="2100" b="0" dirty="0">
                          <a:solidFill>
                            <a:schemeClr val="tx1"/>
                          </a:solidFill>
                          <a:latin typeface="Calibri" panose="020F0502020204030204" pitchFamily="34" charset="0"/>
                          <a:cs typeface="Calibri" panose="020F0502020204030204" pitchFamily="34" charset="0"/>
                        </a:rPr>
                        <a:t>50.1 – 54.0</a:t>
                      </a:r>
                    </a:p>
                  </a:txBody>
                  <a:tcPr/>
                </a:tc>
                <a:extLst>
                  <a:ext uri="{0D108BD9-81ED-4DB2-BD59-A6C34878D82A}">
                    <a16:rowId xmlns:a16="http://schemas.microsoft.com/office/drawing/2014/main" val="1506037857"/>
                  </a:ext>
                </a:extLst>
              </a:tr>
            </a:tbl>
          </a:graphicData>
        </a:graphic>
      </p:graphicFrame>
      <p:sp>
        <p:nvSpPr>
          <p:cNvPr id="5" name="Title 1">
            <a:extLst>
              <a:ext uri="{FF2B5EF4-FFF2-40B4-BE49-F238E27FC236}">
                <a16:creationId xmlns:a16="http://schemas.microsoft.com/office/drawing/2014/main" id="{59F80BC0-D885-4CCE-9C6D-25308130C613}"/>
              </a:ext>
            </a:extLst>
          </p:cNvPr>
          <p:cNvSpPr txBox="1">
            <a:spLocks/>
          </p:cNvSpPr>
          <p:nvPr/>
        </p:nvSpPr>
        <p:spPr>
          <a:xfrm>
            <a:off x="311727" y="1981200"/>
            <a:ext cx="5631874" cy="874595"/>
          </a:xfrm>
          <a:prstGeom prst="rect">
            <a:avLst/>
          </a:prstGeom>
        </p:spPr>
        <p:txBody>
          <a:bodyPr/>
          <a:lstStyle>
            <a:lvl1pPr algn="ctr" rtl="0" eaLnBrk="1" fontAlgn="base" hangingPunct="1">
              <a:spcBef>
                <a:spcPct val="0"/>
              </a:spcBef>
              <a:spcAft>
                <a:spcPct val="0"/>
              </a:spcAft>
              <a:defRPr sz="4000">
                <a:solidFill>
                  <a:schemeClr val="tx2"/>
                </a:solidFill>
                <a:latin typeface="Calibri" panose="020F0502020204030204" pitchFamily="34" charset="0"/>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a:lstStyle>
          <a:p>
            <a:pPr algn="l"/>
            <a:r>
              <a:rPr lang="en-US" sz="3300" kern="0" dirty="0"/>
              <a:t>Automatic Control Band Segments for RTTY &amp; Data</a:t>
            </a:r>
          </a:p>
        </p:txBody>
      </p:sp>
    </p:spTree>
    <p:extLst>
      <p:ext uri="{BB962C8B-B14F-4D97-AF65-F5344CB8AC3E}">
        <p14:creationId xmlns:p14="http://schemas.microsoft.com/office/powerpoint/2010/main" val="312206052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B77E3-0481-42E6-AEA5-43722A64DB59}"/>
              </a:ext>
            </a:extLst>
          </p:cNvPr>
          <p:cNvSpPr>
            <a:spLocks noGrp="1"/>
          </p:cNvSpPr>
          <p:nvPr>
            <p:ph type="title"/>
          </p:nvPr>
        </p:nvSpPr>
        <p:spPr>
          <a:xfrm>
            <a:off x="218180" y="1295399"/>
            <a:ext cx="11341474" cy="874595"/>
          </a:xfrm>
        </p:spPr>
        <p:txBody>
          <a:bodyPr/>
          <a:lstStyle/>
          <a:p>
            <a:pPr algn="l"/>
            <a:r>
              <a:rPr lang="en-US" sz="3600" dirty="0"/>
              <a:t>During the Contact (</a:t>
            </a:r>
            <a:r>
              <a:rPr lang="en-US" sz="3600" i="1" dirty="0"/>
              <a:t>Operating Displays</a:t>
            </a:r>
            <a:r>
              <a:rPr lang="en-US" sz="3600" dirty="0"/>
              <a:t>) – See Fig 6.3 in text</a:t>
            </a:r>
          </a:p>
        </p:txBody>
      </p:sp>
      <p:sp>
        <p:nvSpPr>
          <p:cNvPr id="7" name="Content Placeholder 6">
            <a:extLst>
              <a:ext uri="{FF2B5EF4-FFF2-40B4-BE49-F238E27FC236}">
                <a16:creationId xmlns:a16="http://schemas.microsoft.com/office/drawing/2014/main" id="{49D2A1B6-9C36-48BF-892E-8A25D920BA99}"/>
              </a:ext>
            </a:extLst>
          </p:cNvPr>
          <p:cNvSpPr>
            <a:spLocks noGrp="1"/>
          </p:cNvSpPr>
          <p:nvPr>
            <p:ph idx="1"/>
          </p:nvPr>
        </p:nvSpPr>
        <p:spPr>
          <a:xfrm>
            <a:off x="51925" y="2117161"/>
            <a:ext cx="4930254" cy="4188022"/>
          </a:xfrm>
        </p:spPr>
        <p:txBody>
          <a:bodyPr/>
          <a:lstStyle/>
          <a:p>
            <a:pPr marL="285750" indent="-285750">
              <a:buFont typeface="Wingdings" panose="05000000000000000000" pitchFamily="2" charset="2"/>
              <a:buChar char="§"/>
            </a:pPr>
            <a:r>
              <a:rPr lang="en-US" sz="2600" dirty="0">
                <a:latin typeface="Calibri" panose="020F0502020204030204" pitchFamily="34" charset="0"/>
                <a:cs typeface="Calibri" panose="020F0502020204030204" pitchFamily="34" charset="0"/>
              </a:rPr>
              <a:t>A waterfall display displays the presence of signals as a series of lines representing a scan across the frequency range.</a:t>
            </a:r>
          </a:p>
          <a:p>
            <a:pPr marL="285750" indent="-285750">
              <a:buFont typeface="Wingdings" panose="05000000000000000000" pitchFamily="2" charset="2"/>
              <a:buChar char="§"/>
            </a:pPr>
            <a:r>
              <a:rPr lang="en-US" sz="2600" dirty="0">
                <a:latin typeface="Calibri" panose="020F0502020204030204" pitchFamily="34" charset="0"/>
                <a:cs typeface="Calibri" panose="020F0502020204030204" pitchFamily="34" charset="0"/>
              </a:rPr>
              <a:t>Signal strength is represented as brightness, intensity, or color.</a:t>
            </a:r>
          </a:p>
          <a:p>
            <a:pPr marL="285750" indent="-285750">
              <a:buFont typeface="Wingdings" panose="05000000000000000000" pitchFamily="2" charset="2"/>
              <a:buChar char="§"/>
            </a:pPr>
            <a:r>
              <a:rPr lang="en-US" sz="2600" dirty="0">
                <a:latin typeface="Calibri" panose="020F0502020204030204" pitchFamily="34" charset="0"/>
                <a:cs typeface="Calibri" panose="020F0502020204030204" pitchFamily="34" charset="0"/>
              </a:rPr>
              <a:t>As new lines are captured, older lines are moved down or to one side, giving the impression of a waterfall.</a:t>
            </a:r>
          </a:p>
          <a:p>
            <a:endParaRPr lang="en-US" sz="2600" dirty="0"/>
          </a:p>
        </p:txBody>
      </p:sp>
      <p:pic>
        <p:nvPicPr>
          <p:cNvPr id="5" name="Picture 4">
            <a:extLst>
              <a:ext uri="{FF2B5EF4-FFF2-40B4-BE49-F238E27FC236}">
                <a16:creationId xmlns:a16="http://schemas.microsoft.com/office/drawing/2014/main" id="{2EED7591-FC77-4924-943A-D6B9F7922781}"/>
              </a:ext>
            </a:extLst>
          </p:cNvPr>
          <p:cNvPicPr>
            <a:picLocks noChangeAspect="1"/>
          </p:cNvPicPr>
          <p:nvPr/>
        </p:nvPicPr>
        <p:blipFill>
          <a:blip r:embed="rId2"/>
          <a:stretch>
            <a:fillRect/>
          </a:stretch>
        </p:blipFill>
        <p:spPr>
          <a:xfrm>
            <a:off x="5158005" y="1979298"/>
            <a:ext cx="6930082" cy="4572000"/>
          </a:xfrm>
          <a:prstGeom prst="rect">
            <a:avLst/>
          </a:prstGeom>
          <a:ln>
            <a:solidFill>
              <a:schemeClr val="tx1"/>
            </a:solidFill>
          </a:ln>
        </p:spPr>
      </p:pic>
    </p:spTree>
    <p:extLst>
      <p:ext uri="{BB962C8B-B14F-4D97-AF65-F5344CB8AC3E}">
        <p14:creationId xmlns:p14="http://schemas.microsoft.com/office/powerpoint/2010/main" val="13336166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 calcmode="lin" valueType="num">
                                      <p:cBhvr additive="base">
                                        <p:cTn id="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7">
                                            <p:txEl>
                                              <p:pRg st="1" end="1"/>
                                            </p:txEl>
                                          </p:spTgt>
                                        </p:tgtEl>
                                        <p:attrNameLst>
                                          <p:attrName>style.visibility</p:attrName>
                                        </p:attrNameLst>
                                      </p:cBhvr>
                                      <p:to>
                                        <p:strVal val="visible"/>
                                      </p:to>
                                    </p:set>
                                    <p:anim calcmode="lin" valueType="num">
                                      <p:cBhvr additive="base">
                                        <p:cTn id="13"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7">
                                            <p:txEl>
                                              <p:pRg st="2" end="2"/>
                                            </p:txEl>
                                          </p:spTgt>
                                        </p:tgtEl>
                                        <p:attrNameLst>
                                          <p:attrName>style.visibility</p:attrName>
                                        </p:attrNameLst>
                                      </p:cBhvr>
                                      <p:to>
                                        <p:strVal val="visible"/>
                                      </p:to>
                                    </p:set>
                                    <p:anim calcmode="lin" valueType="num">
                                      <p:cBhvr additive="base">
                                        <p:cTn id="19"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CB923E-34F4-474A-B635-B83E13C32851}"/>
              </a:ext>
            </a:extLst>
          </p:cNvPr>
          <p:cNvSpPr>
            <a:spLocks noGrp="1"/>
          </p:cNvSpPr>
          <p:nvPr>
            <p:ph type="title"/>
          </p:nvPr>
        </p:nvSpPr>
        <p:spPr/>
        <p:txBody>
          <a:bodyPr/>
          <a:lstStyle/>
          <a:p>
            <a:pPr algn="l"/>
            <a:r>
              <a:rPr lang="en-US" dirty="0"/>
              <a:t>Waterfall Display – tuning aids for RTTY signals</a:t>
            </a:r>
          </a:p>
        </p:txBody>
      </p:sp>
      <p:sp>
        <p:nvSpPr>
          <p:cNvPr id="3" name="Content Placeholder 2">
            <a:extLst>
              <a:ext uri="{FF2B5EF4-FFF2-40B4-BE49-F238E27FC236}">
                <a16:creationId xmlns:a16="http://schemas.microsoft.com/office/drawing/2014/main" id="{B11416DA-4F27-4ECB-A942-8CF009CB012A}"/>
              </a:ext>
            </a:extLst>
          </p:cNvPr>
          <p:cNvSpPr>
            <a:spLocks noGrp="1"/>
          </p:cNvSpPr>
          <p:nvPr>
            <p:ph idx="1"/>
          </p:nvPr>
        </p:nvSpPr>
        <p:spPr>
          <a:xfrm>
            <a:off x="34636" y="2169994"/>
            <a:ext cx="5451764" cy="4188022"/>
          </a:xfrm>
        </p:spPr>
        <p:txBody>
          <a:bodyPr/>
          <a:lstStyle/>
          <a:p>
            <a:r>
              <a:rPr lang="en-US" sz="2400" dirty="0"/>
              <a:t>The left side is a spectrum of the filtered received audio. The vertical lines are at the mark and space frequencies, and help tune in the signal so the peaks are on the lines (indicating the right tone frequencies.</a:t>
            </a:r>
          </a:p>
          <a:p>
            <a:r>
              <a:rPr lang="en-US" sz="2400" dirty="0"/>
              <a:t>The crossed-ellipses on the right are used for fine tuning … ellipses at right angles and the same size indicate correct tuning.</a:t>
            </a:r>
          </a:p>
        </p:txBody>
      </p:sp>
      <p:pic>
        <p:nvPicPr>
          <p:cNvPr id="7" name="Picture 6">
            <a:extLst>
              <a:ext uri="{FF2B5EF4-FFF2-40B4-BE49-F238E27FC236}">
                <a16:creationId xmlns:a16="http://schemas.microsoft.com/office/drawing/2014/main" id="{B1400AE9-71A0-4133-911D-66C3B53D0928}"/>
              </a:ext>
            </a:extLst>
          </p:cNvPr>
          <p:cNvPicPr>
            <a:picLocks noChangeAspect="1"/>
          </p:cNvPicPr>
          <p:nvPr/>
        </p:nvPicPr>
        <p:blipFill>
          <a:blip r:embed="rId2"/>
          <a:stretch>
            <a:fillRect/>
          </a:stretch>
        </p:blipFill>
        <p:spPr>
          <a:xfrm>
            <a:off x="5995367" y="2169994"/>
            <a:ext cx="6161997" cy="3843416"/>
          </a:xfrm>
          <a:prstGeom prst="rect">
            <a:avLst/>
          </a:prstGeom>
        </p:spPr>
      </p:pic>
    </p:spTree>
    <p:extLst>
      <p:ext uri="{BB962C8B-B14F-4D97-AF65-F5344CB8AC3E}">
        <p14:creationId xmlns:p14="http://schemas.microsoft.com/office/powerpoint/2010/main" val="3300352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0F94C7-CCB3-492B-9AA9-CEFDD22E5440}"/>
              </a:ext>
            </a:extLst>
          </p:cNvPr>
          <p:cNvSpPr>
            <a:spLocks noGrp="1"/>
          </p:cNvSpPr>
          <p:nvPr>
            <p:ph type="title"/>
          </p:nvPr>
        </p:nvSpPr>
        <p:spPr/>
        <p:txBody>
          <a:bodyPr/>
          <a:lstStyle/>
          <a:p>
            <a:r>
              <a:rPr lang="en-US" dirty="0"/>
              <a:t>Third-Party Traffic in Digital Modes</a:t>
            </a:r>
          </a:p>
        </p:txBody>
      </p:sp>
      <p:sp>
        <p:nvSpPr>
          <p:cNvPr id="3" name="Content Placeholder 2">
            <a:extLst>
              <a:ext uri="{FF2B5EF4-FFF2-40B4-BE49-F238E27FC236}">
                <a16:creationId xmlns:a16="http://schemas.microsoft.com/office/drawing/2014/main" id="{2C3D0C85-6B66-4F2B-9409-958552C34FDD}"/>
              </a:ext>
            </a:extLst>
          </p:cNvPr>
          <p:cNvSpPr>
            <a:spLocks noGrp="1"/>
          </p:cNvSpPr>
          <p:nvPr>
            <p:ph idx="1"/>
          </p:nvPr>
        </p:nvSpPr>
        <p:spPr/>
        <p:txBody>
          <a:bodyPr/>
          <a:lstStyle/>
          <a:p>
            <a:r>
              <a:rPr lang="en-US" dirty="0"/>
              <a:t>All FCC rules about 3</a:t>
            </a:r>
            <a:r>
              <a:rPr lang="en-US" baseline="30000" dirty="0"/>
              <a:t>rd</a:t>
            </a:r>
            <a:r>
              <a:rPr lang="en-US" dirty="0"/>
              <a:t> party messages apply to digital transmissions</a:t>
            </a:r>
          </a:p>
          <a:p>
            <a:pPr lvl="1"/>
            <a:r>
              <a:rPr lang="en-US" dirty="0"/>
              <a:t>Includes info in email, digital images, or web pages transmitted via amateur radio</a:t>
            </a:r>
          </a:p>
          <a:p>
            <a:r>
              <a:rPr lang="en-US" dirty="0"/>
              <a:t>Commercial messages may not be transmitted via amateur radio</a:t>
            </a:r>
          </a:p>
          <a:p>
            <a:pPr lvl="1"/>
            <a:r>
              <a:rPr lang="en-US" dirty="0"/>
              <a:t>Includes advertisements and info pertaining to your business</a:t>
            </a:r>
          </a:p>
        </p:txBody>
      </p:sp>
    </p:spTree>
    <p:extLst>
      <p:ext uri="{BB962C8B-B14F-4D97-AF65-F5344CB8AC3E}">
        <p14:creationId xmlns:p14="http://schemas.microsoft.com/office/powerpoint/2010/main" val="4030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598CBA-093F-4EC4-8AD7-B480129A1B41}"/>
              </a:ext>
            </a:extLst>
          </p:cNvPr>
          <p:cNvSpPr>
            <a:spLocks noGrp="1"/>
          </p:cNvSpPr>
          <p:nvPr>
            <p:ph type="title"/>
          </p:nvPr>
        </p:nvSpPr>
        <p:spPr/>
        <p:txBody>
          <a:bodyPr/>
          <a:lstStyle/>
          <a:p>
            <a:r>
              <a:rPr lang="en-US" dirty="0"/>
              <a:t>Interfering Signals in Digital Modes</a:t>
            </a:r>
          </a:p>
        </p:txBody>
      </p:sp>
      <p:sp>
        <p:nvSpPr>
          <p:cNvPr id="3" name="Content Placeholder 2">
            <a:extLst>
              <a:ext uri="{FF2B5EF4-FFF2-40B4-BE49-F238E27FC236}">
                <a16:creationId xmlns:a16="http://schemas.microsoft.com/office/drawing/2014/main" id="{84A837D0-1134-406B-9B54-2EBD7D2AC1D4}"/>
              </a:ext>
            </a:extLst>
          </p:cNvPr>
          <p:cNvSpPr>
            <a:spLocks noGrp="1"/>
          </p:cNvSpPr>
          <p:nvPr>
            <p:ph idx="1"/>
          </p:nvPr>
        </p:nvSpPr>
        <p:spPr>
          <a:xfrm>
            <a:off x="609600" y="2169994"/>
            <a:ext cx="10972800" cy="4380228"/>
          </a:xfrm>
        </p:spPr>
        <p:txBody>
          <a:bodyPr/>
          <a:lstStyle/>
          <a:p>
            <a:r>
              <a:rPr lang="en-US" sz="2800" dirty="0"/>
              <a:t>“Hidden transmitter” problems occur in all modes</a:t>
            </a:r>
          </a:p>
          <a:p>
            <a:pPr lvl="1"/>
            <a:r>
              <a:rPr lang="en-US" sz="2400" dirty="0"/>
              <a:t>If you’re in a skip zone for one of the stations involved in a contact or that is trying to connect to the same digital station, you won’t hear the hidden transmitter, but the receiving station might hear both of you (it’s hidden to YOU)</a:t>
            </a:r>
          </a:p>
          <a:p>
            <a:pPr lvl="1"/>
            <a:r>
              <a:rPr lang="en-US" sz="2400" dirty="0"/>
              <a:t>The resulting interference is unintentional but prevents both you and the hidden transmitter from completing a contact</a:t>
            </a:r>
          </a:p>
          <a:p>
            <a:r>
              <a:rPr lang="en-US" sz="2800" dirty="0"/>
              <a:t>Packet modes (PACTOR, WINMOR) don’t recover from reception difficulties as well as keyboard-to-keyboard modes (RTTY, PSK31), resulting in … failure to connect, frequent retries, transmission delays, timeouts, and dropped connections</a:t>
            </a:r>
          </a:p>
        </p:txBody>
      </p:sp>
    </p:spTree>
    <p:extLst>
      <p:ext uri="{BB962C8B-B14F-4D97-AF65-F5344CB8AC3E}">
        <p14:creationId xmlns:p14="http://schemas.microsoft.com/office/powerpoint/2010/main" val="418982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14756753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way to establish contact with a digital messaging system gateway station?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Send an email to the system control operator</a:t>
            </a:r>
          </a:p>
          <a:p>
            <a:pPr marL="457200" indent="-457200">
              <a:buFont typeface="+mj-lt"/>
              <a:buAutoNum type="alphaUcPeriod"/>
            </a:pPr>
            <a:r>
              <a:rPr lang="en-US" b="0" i="0" u="none" strike="noStrike" baseline="0" dirty="0">
                <a:latin typeface="Calibri" panose="020F0502020204030204" pitchFamily="34" charset="0"/>
              </a:rPr>
              <a:t>Send QRL in Morse code</a:t>
            </a:r>
          </a:p>
          <a:p>
            <a:pPr marL="457200" indent="-457200">
              <a:buFont typeface="+mj-lt"/>
              <a:buAutoNum type="alphaUcPeriod"/>
            </a:pPr>
            <a:r>
              <a:rPr lang="en-US" b="0" i="0" u="none" strike="noStrike" baseline="0" dirty="0">
                <a:latin typeface="Calibri" panose="020F0502020204030204" pitchFamily="34" charset="0"/>
              </a:rPr>
              <a:t>Respond when the station broadcasts its SSID</a:t>
            </a:r>
          </a:p>
          <a:p>
            <a:pPr marL="457200" indent="-457200">
              <a:buFont typeface="+mj-lt"/>
              <a:buAutoNum type="alphaUcPeriod"/>
            </a:pPr>
            <a:r>
              <a:rPr lang="en-US" b="0" i="0" u="none" strike="noStrike" baseline="0" dirty="0">
                <a:latin typeface="Calibri" panose="020F0502020204030204" pitchFamily="34" charset="0"/>
              </a:rPr>
              <a:t>Transmit a connect message on the station’s published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G2E10 (D) Page 6-12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79836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Under what circumstances are messages that are sent via digital modes exempt from Part 97 third-party rules that apply to other modes of communication?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Under no circumstances</a:t>
            </a:r>
          </a:p>
          <a:p>
            <a:pPr marL="457200" indent="-457200">
              <a:buFont typeface="+mj-lt"/>
              <a:buAutoNum type="alphaUcPeriod"/>
            </a:pPr>
            <a:r>
              <a:rPr lang="en-US" b="0" i="0" u="none" strike="noStrike" baseline="0" dirty="0">
                <a:latin typeface="Calibri" panose="020F0502020204030204" pitchFamily="34" charset="0"/>
              </a:rPr>
              <a:t>When messages are encrypted</a:t>
            </a:r>
          </a:p>
          <a:p>
            <a:pPr marL="457200" indent="-457200">
              <a:buFont typeface="+mj-lt"/>
              <a:buAutoNum type="alphaUcPeriod"/>
            </a:pPr>
            <a:r>
              <a:rPr lang="en-US" b="0" i="0" u="none" strike="noStrike" baseline="0" dirty="0">
                <a:latin typeface="Calibri" panose="020F0502020204030204" pitchFamily="34" charset="0"/>
              </a:rPr>
              <a:t>When messages are not encrypted</a:t>
            </a:r>
          </a:p>
          <a:p>
            <a:pPr marL="457200" indent="-457200">
              <a:buFont typeface="+mj-lt"/>
              <a:buAutoNum type="alphaUcPeriod"/>
            </a:pPr>
            <a:r>
              <a:rPr lang="en-US" b="0" i="0" u="none" strike="noStrike" baseline="0" dirty="0">
                <a:latin typeface="Calibri" panose="020F0502020204030204" pitchFamily="34" charset="0"/>
              </a:rPr>
              <a:t>When under automatic control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G1E09 (A) [97.115] Page 6-14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423363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symptoms may result from other signals interfering with a PACTOR or WINMOR transmission?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Frequent retries or timeouts</a:t>
            </a:r>
          </a:p>
          <a:p>
            <a:pPr marL="457200" indent="-457200">
              <a:buFont typeface="+mj-lt"/>
              <a:buAutoNum type="alphaUcPeriod"/>
            </a:pPr>
            <a:r>
              <a:rPr lang="en-US" b="0" i="0" u="none" strike="noStrike" baseline="0" dirty="0">
                <a:latin typeface="Calibri" panose="020F0502020204030204" pitchFamily="34" charset="0"/>
              </a:rPr>
              <a:t>Long pauses in message transmission</a:t>
            </a:r>
          </a:p>
          <a:p>
            <a:pPr marL="457200" indent="-457200">
              <a:buFont typeface="+mj-lt"/>
              <a:buAutoNum type="alphaUcPeriod"/>
            </a:pPr>
            <a:r>
              <a:rPr lang="en-US" b="0" i="0" u="none" strike="noStrike" baseline="0" dirty="0">
                <a:latin typeface="Calibri" panose="020F0502020204030204" pitchFamily="34" charset="0"/>
              </a:rPr>
              <a:t>Failure to establish a connection between stations</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G2E03 (D) Page 6-14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25399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way to establish contact with a digital messaging system gateway station?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Send an email to the system control operator</a:t>
            </a:r>
          </a:p>
          <a:p>
            <a:pPr marL="457200" indent="-457200">
              <a:buFont typeface="+mj-lt"/>
              <a:buAutoNum type="alphaUcPeriod"/>
            </a:pPr>
            <a:r>
              <a:rPr lang="en-US" b="0" i="0" u="none" strike="noStrike" baseline="0" dirty="0">
                <a:latin typeface="Calibri" panose="020F0502020204030204" pitchFamily="34" charset="0"/>
              </a:rPr>
              <a:t>Send QRL in Morse code</a:t>
            </a:r>
          </a:p>
          <a:p>
            <a:pPr marL="457200" indent="-457200">
              <a:buFont typeface="+mj-lt"/>
              <a:buAutoNum type="alphaUcPeriod"/>
            </a:pPr>
            <a:r>
              <a:rPr lang="en-US" b="0" i="0" u="none" strike="noStrike" baseline="0" dirty="0">
                <a:latin typeface="Calibri" panose="020F0502020204030204" pitchFamily="34" charset="0"/>
              </a:rPr>
              <a:t>Respond when the station broadcasts its SSID</a:t>
            </a:r>
          </a:p>
          <a:p>
            <a:pPr marL="457200" indent="-457200">
              <a:buFont typeface="+mj-lt"/>
              <a:buAutoNum type="alphaUcPeriod"/>
            </a:pPr>
            <a:r>
              <a:rPr lang="en-US" b="0" i="0" u="none" strike="noStrike" baseline="0" dirty="0">
                <a:latin typeface="Calibri" panose="020F0502020204030204" pitchFamily="34" charset="0"/>
              </a:rPr>
              <a:t>Transmit a connect message on the station’s published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G2E10 (D) Page 6-12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509851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24863-3497-40E9-8E85-0029816E219D}"/>
              </a:ext>
            </a:extLst>
          </p:cNvPr>
          <p:cNvSpPr>
            <a:spLocks noGrp="1"/>
          </p:cNvSpPr>
          <p:nvPr>
            <p:ph type="title"/>
          </p:nvPr>
        </p:nvSpPr>
        <p:spPr/>
        <p:txBody>
          <a:bodyPr/>
          <a:lstStyle/>
          <a:p>
            <a:r>
              <a:rPr lang="en-US" dirty="0"/>
              <a:t>Definitions</a:t>
            </a:r>
          </a:p>
        </p:txBody>
      </p:sp>
      <p:sp>
        <p:nvSpPr>
          <p:cNvPr id="3" name="Content Placeholder 2">
            <a:extLst>
              <a:ext uri="{FF2B5EF4-FFF2-40B4-BE49-F238E27FC236}">
                <a16:creationId xmlns:a16="http://schemas.microsoft.com/office/drawing/2014/main" id="{CE927FA2-845D-457B-8CDF-BC8524BF5923}"/>
              </a:ext>
            </a:extLst>
          </p:cNvPr>
          <p:cNvSpPr>
            <a:spLocks noGrp="1"/>
          </p:cNvSpPr>
          <p:nvPr>
            <p:ph idx="1"/>
          </p:nvPr>
        </p:nvSpPr>
        <p:spPr>
          <a:xfrm>
            <a:off x="381000" y="2057400"/>
            <a:ext cx="11353800" cy="4492822"/>
          </a:xfrm>
        </p:spPr>
        <p:txBody>
          <a:bodyPr/>
          <a:lstStyle/>
          <a:p>
            <a:r>
              <a:rPr lang="en-US" sz="2400" dirty="0"/>
              <a:t>Air link:  the part of the comm system that involves radio transmission and reception of signals</a:t>
            </a:r>
          </a:p>
          <a:p>
            <a:r>
              <a:rPr lang="en-US" sz="2400" dirty="0"/>
              <a:t>Bit:  the fundamental unit of data; a 0 or 1 representing all or part of a binary number</a:t>
            </a:r>
          </a:p>
          <a:p>
            <a:r>
              <a:rPr lang="en-US" sz="2400" dirty="0"/>
              <a:t>Bit rate:  number of digital bits/second sent from one system to another</a:t>
            </a:r>
          </a:p>
          <a:p>
            <a:r>
              <a:rPr lang="en-US" sz="2400" dirty="0"/>
              <a:t>Baud(s):  number of symbols/second sent from one system to another</a:t>
            </a:r>
          </a:p>
          <a:p>
            <a:r>
              <a:rPr lang="en-US" sz="2400" dirty="0"/>
              <a:t>Duty cycle:  ratio of time that transmitter is on to total time plus off time</a:t>
            </a:r>
          </a:p>
          <a:p>
            <a:r>
              <a:rPr lang="en-US" sz="2400" dirty="0"/>
              <a:t>Protocol:  rules that control the method used to exchange data between systems</a:t>
            </a:r>
          </a:p>
          <a:p>
            <a:r>
              <a:rPr lang="en-US" sz="2400" dirty="0"/>
              <a:t>Mode:  combination of a protocol with a modulation method</a:t>
            </a:r>
          </a:p>
          <a:p>
            <a:endParaRPr lang="en-US" sz="2400" dirty="0"/>
          </a:p>
        </p:txBody>
      </p:sp>
    </p:spTree>
    <p:extLst>
      <p:ext uri="{BB962C8B-B14F-4D97-AF65-F5344CB8AC3E}">
        <p14:creationId xmlns:p14="http://schemas.microsoft.com/office/powerpoint/2010/main" val="157632619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action results from a failure to exchange information due to excessive transmission attempts when using PACTOR or WINMOR?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checksum overflows</a:t>
            </a:r>
          </a:p>
          <a:p>
            <a:pPr marL="457200" indent="-457200">
              <a:buFont typeface="+mj-lt"/>
              <a:buAutoNum type="alphaUcPeriod"/>
            </a:pPr>
            <a:r>
              <a:rPr lang="en-US" b="0" i="0" u="none" strike="noStrike" baseline="0" dirty="0">
                <a:latin typeface="Calibri" panose="020F0502020204030204" pitchFamily="34" charset="0"/>
              </a:rPr>
              <a:t>The connection is dropped</a:t>
            </a:r>
          </a:p>
          <a:p>
            <a:pPr marL="457200" indent="-457200">
              <a:buFont typeface="+mj-lt"/>
              <a:buAutoNum type="alphaUcPeriod"/>
            </a:pPr>
            <a:r>
              <a:rPr lang="en-US" b="0" i="0" u="none" strike="noStrike" baseline="0" dirty="0">
                <a:latin typeface="Calibri" panose="020F0502020204030204" pitchFamily="34" charset="0"/>
              </a:rPr>
              <a:t>Packets will be routed incorrectly</a:t>
            </a:r>
          </a:p>
          <a:p>
            <a:pPr marL="457200" indent="-457200">
              <a:buFont typeface="+mj-lt"/>
              <a:buAutoNum type="alphaUcPeriod"/>
            </a:pPr>
            <a:r>
              <a:rPr lang="en-US" b="0" i="0" u="none" strike="noStrike" baseline="0" dirty="0">
                <a:latin typeface="Calibri" panose="020F0502020204030204" pitchFamily="34" charset="0"/>
              </a:rPr>
              <a:t>Encoding reverts to the default character set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G8C06 (B) Page 6-14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970875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describes a waterfall display?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Frequency is horizontal, signal strength is vertical, time is intensity</a:t>
            </a:r>
          </a:p>
          <a:p>
            <a:pPr marL="457200" indent="-457200">
              <a:buFont typeface="+mj-lt"/>
              <a:buAutoNum type="alphaUcPeriod"/>
            </a:pPr>
            <a:r>
              <a:rPr lang="en-US" b="0" i="0" u="none" strike="noStrike" baseline="0" dirty="0">
                <a:latin typeface="Calibri" panose="020F0502020204030204" pitchFamily="34" charset="0"/>
              </a:rPr>
              <a:t>Frequency is vertical, signal strength is intensity, time is horizontal</a:t>
            </a:r>
          </a:p>
          <a:p>
            <a:pPr marL="457200" indent="-457200">
              <a:buFont typeface="+mj-lt"/>
              <a:buAutoNum type="alphaUcPeriod"/>
            </a:pPr>
            <a:r>
              <a:rPr lang="en-US" b="0" i="0" u="none" strike="noStrike" baseline="0" dirty="0">
                <a:latin typeface="Calibri" panose="020F0502020204030204" pitchFamily="34" charset="0"/>
              </a:rPr>
              <a:t>Frequency is horizontal, signal strength is intensity, time is vertical</a:t>
            </a:r>
          </a:p>
          <a:p>
            <a:pPr marL="457200" indent="-457200">
              <a:buFont typeface="+mj-lt"/>
              <a:buAutoNum type="alphaUcPeriod"/>
            </a:pPr>
            <a:r>
              <a:rPr lang="en-US" b="0" i="0" u="none" strike="noStrike" baseline="0" dirty="0">
                <a:latin typeface="Calibri" panose="020F0502020204030204" pitchFamily="34" charset="0"/>
              </a:rPr>
              <a:t>D. Frequency is vertical, signal strength is horizontal, time is intensity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G8C14 (C) Page 6-13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59653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18F6-4434-42A2-8D4D-C3C7D17A8E63}"/>
              </a:ext>
            </a:extLst>
          </p:cNvPr>
          <p:cNvSpPr>
            <a:spLocks noGrp="1"/>
          </p:cNvSpPr>
          <p:nvPr>
            <p:ph type="title"/>
          </p:nvPr>
        </p:nvSpPr>
        <p:spPr>
          <a:xfrm>
            <a:off x="457200" y="3124200"/>
            <a:ext cx="10972800" cy="1143000"/>
          </a:xfrm>
        </p:spPr>
        <p:txBody>
          <a:bodyPr/>
          <a:lstStyle/>
          <a:p>
            <a:r>
              <a:rPr lang="en-US" dirty="0"/>
              <a:t>END OF MODULE 6</a:t>
            </a:r>
          </a:p>
        </p:txBody>
      </p:sp>
    </p:spTree>
    <p:extLst>
      <p:ext uri="{BB962C8B-B14F-4D97-AF65-F5344CB8AC3E}">
        <p14:creationId xmlns:p14="http://schemas.microsoft.com/office/powerpoint/2010/main" val="194516245"/>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447800" y="19812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68466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FB6882-C20C-41B0-839F-8C288B858919}"/>
              </a:ext>
            </a:extLst>
          </p:cNvPr>
          <p:cNvSpPr>
            <a:spLocks noGrp="1"/>
          </p:cNvSpPr>
          <p:nvPr>
            <p:ph type="title"/>
          </p:nvPr>
        </p:nvSpPr>
        <p:spPr>
          <a:xfrm>
            <a:off x="586854" y="1295399"/>
            <a:ext cx="7490346" cy="874595"/>
          </a:xfrm>
        </p:spPr>
        <p:txBody>
          <a:bodyPr/>
          <a:lstStyle/>
          <a:p>
            <a:pPr algn="l"/>
            <a:r>
              <a:rPr lang="en-US" dirty="0"/>
              <a:t>        Frequency Shift Keying (FSK)</a:t>
            </a:r>
          </a:p>
        </p:txBody>
      </p:sp>
      <p:sp>
        <p:nvSpPr>
          <p:cNvPr id="3" name="Content Placeholder 2">
            <a:extLst>
              <a:ext uri="{FF2B5EF4-FFF2-40B4-BE49-F238E27FC236}">
                <a16:creationId xmlns:a16="http://schemas.microsoft.com/office/drawing/2014/main" id="{1466DCA6-37D0-4679-9679-025AAE365399}"/>
              </a:ext>
            </a:extLst>
          </p:cNvPr>
          <p:cNvSpPr>
            <a:spLocks noGrp="1"/>
          </p:cNvSpPr>
          <p:nvPr>
            <p:ph idx="1"/>
          </p:nvPr>
        </p:nvSpPr>
        <p:spPr>
          <a:xfrm>
            <a:off x="609600" y="1981200"/>
            <a:ext cx="10972800" cy="4569022"/>
          </a:xfrm>
        </p:spPr>
        <p:txBody>
          <a:bodyPr/>
          <a:lstStyle/>
          <a:p>
            <a:r>
              <a:rPr lang="en-US" sz="3000" dirty="0"/>
              <a:t>Individual bits of data encoded as tones</a:t>
            </a:r>
          </a:p>
          <a:p>
            <a:pPr lvl="1"/>
            <a:r>
              <a:rPr lang="en-US" sz="2400" dirty="0"/>
              <a:t>As data are transmitted, different tone frequencies are used</a:t>
            </a:r>
          </a:p>
          <a:p>
            <a:r>
              <a:rPr lang="en-US" sz="3000" dirty="0"/>
              <a:t>The frequencies in a two-tone FSK signal are called </a:t>
            </a:r>
            <a:r>
              <a:rPr lang="en-US" sz="3000" i="1" dirty="0">
                <a:solidFill>
                  <a:srgbClr val="C00000"/>
                </a:solidFill>
              </a:rPr>
              <a:t>mark</a:t>
            </a:r>
            <a:r>
              <a:rPr lang="en-US" sz="3000" dirty="0"/>
              <a:t> and </a:t>
            </a:r>
            <a:r>
              <a:rPr lang="en-US" sz="3000" i="1" dirty="0">
                <a:solidFill>
                  <a:srgbClr val="C00000"/>
                </a:solidFill>
              </a:rPr>
              <a:t>space</a:t>
            </a:r>
          </a:p>
          <a:p>
            <a:pPr lvl="1"/>
            <a:r>
              <a:rPr lang="en-US" sz="2400" dirty="0"/>
              <a:t>Space represents 0, mark represents 1</a:t>
            </a:r>
          </a:p>
          <a:p>
            <a:r>
              <a:rPr lang="en-US" sz="3000" dirty="0"/>
              <a:t>In “direct” FSK, the frequency of the transmitter’s VFO is controlled by a digital data signal from the computer</a:t>
            </a:r>
          </a:p>
          <a:p>
            <a:r>
              <a:rPr lang="en-US" sz="3000" dirty="0"/>
              <a:t>Audio FSK (AFSK) – audio tones modulate an SSB or FM transmitter through the mic input</a:t>
            </a:r>
          </a:p>
          <a:p>
            <a:r>
              <a:rPr lang="en-US" sz="3000" dirty="0"/>
              <a:t>Multiple FSK – more than 2 tones are used to create more codes</a:t>
            </a:r>
          </a:p>
        </p:txBody>
      </p:sp>
      <p:sp>
        <p:nvSpPr>
          <p:cNvPr id="4" name="TextBox 3">
            <a:extLst>
              <a:ext uri="{FF2B5EF4-FFF2-40B4-BE49-F238E27FC236}">
                <a16:creationId xmlns:a16="http://schemas.microsoft.com/office/drawing/2014/main" id="{BEA2F774-760E-4C07-8B18-57AE7BFF2FCD}"/>
              </a:ext>
            </a:extLst>
          </p:cNvPr>
          <p:cNvSpPr txBox="1"/>
          <p:nvPr/>
        </p:nvSpPr>
        <p:spPr>
          <a:xfrm>
            <a:off x="9525000" y="1334869"/>
            <a:ext cx="2438400" cy="646331"/>
          </a:xfrm>
          <a:prstGeom prst="rect">
            <a:avLst/>
          </a:prstGeom>
          <a:noFill/>
        </p:spPr>
        <p:txBody>
          <a:bodyPr wrap="square" rtlCol="0">
            <a:spAutoFit/>
          </a:bodyPr>
          <a:lstStyle/>
          <a:p>
            <a:r>
              <a:rPr lang="en-US" i="1" dirty="0">
                <a:solidFill>
                  <a:srgbClr val="0000CC"/>
                </a:solidFill>
                <a:latin typeface="Calibri" panose="020F0502020204030204" pitchFamily="34" charset="0"/>
                <a:cs typeface="Calibri" panose="020F0502020204030204" pitchFamily="34" charset="0"/>
              </a:rPr>
              <a:t>VFO = variable frequency oscillator</a:t>
            </a:r>
          </a:p>
        </p:txBody>
      </p:sp>
    </p:spTree>
    <p:extLst>
      <p:ext uri="{BB962C8B-B14F-4D97-AF65-F5344CB8AC3E}">
        <p14:creationId xmlns:p14="http://schemas.microsoft.com/office/powerpoint/2010/main" val="269437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4"/>
                                        </p:tgtEl>
                                        <p:attrNameLst>
                                          <p:attrName>style.visibility</p:attrName>
                                        </p:attrNameLst>
                                      </p:cBhvr>
                                      <p:to>
                                        <p:strVal val="visible"/>
                                      </p:to>
                                    </p:set>
                                    <p:animEffect transition="in" filter="randombar(horizontal)">
                                      <p:cBhvr>
                                        <p:cTn id="4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2C7FC-468F-426E-9879-4068D9C6E3AB}"/>
              </a:ext>
            </a:extLst>
          </p:cNvPr>
          <p:cNvSpPr>
            <a:spLocks noGrp="1"/>
          </p:cNvSpPr>
          <p:nvPr>
            <p:ph type="title"/>
          </p:nvPr>
        </p:nvSpPr>
        <p:spPr/>
        <p:txBody>
          <a:bodyPr/>
          <a:lstStyle/>
          <a:p>
            <a:r>
              <a:rPr lang="en-US" dirty="0"/>
              <a:t>Phase Shift Keying (PSK)</a:t>
            </a:r>
          </a:p>
        </p:txBody>
      </p:sp>
      <p:sp>
        <p:nvSpPr>
          <p:cNvPr id="3" name="Content Placeholder 2">
            <a:extLst>
              <a:ext uri="{FF2B5EF4-FFF2-40B4-BE49-F238E27FC236}">
                <a16:creationId xmlns:a16="http://schemas.microsoft.com/office/drawing/2014/main" id="{D337F346-EA79-4788-89F4-A58401F423AF}"/>
              </a:ext>
            </a:extLst>
          </p:cNvPr>
          <p:cNvSpPr>
            <a:spLocks noGrp="1"/>
          </p:cNvSpPr>
          <p:nvPr>
            <p:ph idx="1"/>
          </p:nvPr>
        </p:nvSpPr>
        <p:spPr/>
        <p:txBody>
          <a:bodyPr/>
          <a:lstStyle/>
          <a:p>
            <a:r>
              <a:rPr lang="en-US" dirty="0"/>
              <a:t>Most common type of phase shift is to invert one of the tone waveforms (shifting phase 180°)</a:t>
            </a:r>
          </a:p>
          <a:p>
            <a:r>
              <a:rPr lang="en-US" dirty="0"/>
              <a:t>Rapid changes in phase can be heard from human ear as a raspy noise of buzz – the signature of PSK signals on the air received by a CW or SSB receivers (sort of like the sound on an old computer modem)</a:t>
            </a:r>
          </a:p>
        </p:txBody>
      </p:sp>
    </p:spTree>
    <p:extLst>
      <p:ext uri="{BB962C8B-B14F-4D97-AF65-F5344CB8AC3E}">
        <p14:creationId xmlns:p14="http://schemas.microsoft.com/office/powerpoint/2010/main" val="2325382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6360</TotalTime>
  <Words>4290</Words>
  <Application>Microsoft Office PowerPoint</Application>
  <PresentationFormat>Widescreen</PresentationFormat>
  <Paragraphs>479</Paragraphs>
  <Slides>73</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73</vt:i4>
      </vt:variant>
    </vt:vector>
  </HeadingPairs>
  <TitlesOfParts>
    <vt:vector size="78" baseType="lpstr">
      <vt:lpstr>Arial</vt:lpstr>
      <vt:lpstr>Calibri</vt:lpstr>
      <vt:lpstr>Times New Roman</vt:lpstr>
      <vt:lpstr>Wingdings</vt:lpstr>
      <vt:lpstr>Module Theme</vt:lpstr>
      <vt:lpstr>PowerPoint Presentation</vt:lpstr>
      <vt:lpstr>General Class License Manual and other resources</vt:lpstr>
      <vt:lpstr>Module 6  ARRL General Class Chapter 6 – Digital Modes (6.1, 6.2, 6.3, 6.4)  Basics of Digital Modes, Character-Based Modes, Packet-Based Modes &amp; Systems, Receiving &amp; Transmitting Digital Modes </vt:lpstr>
      <vt:lpstr>Basics of Digital Modes: Where to Find Digital Activity</vt:lpstr>
      <vt:lpstr>Digital Modes Overview</vt:lpstr>
      <vt:lpstr>Table 6.1:  Digital Signal Band Plan (HF Bands)</vt:lpstr>
      <vt:lpstr>Definitions</vt:lpstr>
      <vt:lpstr>        Frequency Shift Keying (FSK)</vt:lpstr>
      <vt:lpstr>Phase Shift Keying (PSK)</vt:lpstr>
      <vt:lpstr>PRACTICE QUESTIONS</vt:lpstr>
      <vt:lpstr>What segment of the 20-meter band is most often used for digital transmissions (avoiding the DX propagation beacons)?</vt:lpstr>
      <vt:lpstr>What segment of the 80-meter band is most commonly used for digital transmissions?</vt:lpstr>
      <vt:lpstr>In what segment of the 20-meter band are most PSK31 operations commonly found?</vt:lpstr>
      <vt:lpstr>How is an FSK signal generated?</vt:lpstr>
      <vt:lpstr>How are the two separate frequencies of a Frequency Shift Keyed (FSK) signal identified?</vt:lpstr>
      <vt:lpstr>Character-Based Modes</vt:lpstr>
      <vt:lpstr>RTTY: Oldest form of ham radio digital communications</vt:lpstr>
      <vt:lpstr>Radioteletype (RTTY)</vt:lpstr>
      <vt:lpstr>PSK31 (Phase Key Shifting)</vt:lpstr>
      <vt:lpstr>PSK31 (cont.)</vt:lpstr>
      <vt:lpstr>Packet-Based Modes &amp; Systems</vt:lpstr>
      <vt:lpstr>Packet Basics</vt:lpstr>
      <vt:lpstr>Packet Basics (cont.) … see Fig 6.2</vt:lpstr>
      <vt:lpstr>Automatic Repeat reQuest (ARQ) Systems</vt:lpstr>
      <vt:lpstr>ARQ (cont.)</vt:lpstr>
      <vt:lpstr>Packet Radio</vt:lpstr>
      <vt:lpstr>PACTOR and WINMOR</vt:lpstr>
      <vt:lpstr>WINLINK</vt:lpstr>
      <vt:lpstr>FT8 &amp; WSPR (WS = Weak Signal)</vt:lpstr>
      <vt:lpstr>PRACTICE QUESTIONS</vt:lpstr>
      <vt:lpstr>How can a PACTOR modem or controller be used to determine if the channel is in use by other PACTOR stations?</vt:lpstr>
      <vt:lpstr>How do you join a contact between two stations using the PACTOR protocol?</vt:lpstr>
      <vt:lpstr>Which of the following is characteristic of the FT8 mode of the WSJT-X family?</vt:lpstr>
      <vt:lpstr>Which communication system sometimes uses the internet to transfer messages?</vt:lpstr>
      <vt:lpstr>Which of the following is a requirement when using the FT8 digital mode?</vt:lpstr>
      <vt:lpstr>What type of modulation is used by the FT8 digital mode?</vt:lpstr>
      <vt:lpstr>Which of the following narrow-band digital modes can receive signals with very low signal-to-noise ratios?</vt:lpstr>
      <vt:lpstr>Which digital mode is used as a low-power beacon for assessing HF propagation?</vt:lpstr>
      <vt:lpstr>What part of a packet radio frame contains the routing and handling information?</vt:lpstr>
      <vt:lpstr>In the PACTOR protocol, what is meant by a NAK response to a transmitted packet?</vt:lpstr>
      <vt:lpstr>How does the receiving station respond to an ARQ data mode packet containing errors?</vt:lpstr>
      <vt:lpstr>How does forward error correction (FEC) allow the receiver to correct errors in received data packets?</vt:lpstr>
      <vt:lpstr>Receiving &amp; Transmitting Digital Modes</vt:lpstr>
      <vt:lpstr>Bandwidth of Digital Modes</vt:lpstr>
      <vt:lpstr>Table 6.2</vt:lpstr>
      <vt:lpstr>Transmitter Duty Cycle</vt:lpstr>
      <vt:lpstr>Digital Mode Signal Quality</vt:lpstr>
      <vt:lpstr>ALC and Digital Modes (automatic level control)</vt:lpstr>
      <vt:lpstr>PRACTICE QUESTIONS</vt:lpstr>
      <vt:lpstr>Which mode is normally used when sending RTTY signals via AFSK with an SSB transmitter?</vt:lpstr>
      <vt:lpstr>What is the standard sideband used to generate a JT65, JT9, or FT8 digital signal when using AFSK in any amateur band?</vt:lpstr>
      <vt:lpstr>What could be wrong if you cannot decode an RTTY or other FSK signal even though it is apparently tuned in properly?</vt:lpstr>
      <vt:lpstr>What is likely to happen if a transceiver’s ALC system is not set properly when transmitting AFSK signals with the radio using single sideband mode?</vt:lpstr>
      <vt:lpstr>What is the approximate bandwidth of a PACTOR-III signal at maximum data rate?</vt:lpstr>
      <vt:lpstr>Why is it important to know the duty cycle of the mode you are using when transmitting?</vt:lpstr>
      <vt:lpstr>What is the relationship between transmitted symbol rate and bandwidth?</vt:lpstr>
      <vt:lpstr>What is indicated on a waterfall display by one or more vertical lines on either side of a digital signal?</vt:lpstr>
      <vt:lpstr>Digital Operating Procedures Initiating &amp; Terminating Digital Contacts</vt:lpstr>
      <vt:lpstr>Connecting to Gateway and Mailbox Stations</vt:lpstr>
      <vt:lpstr>Table 6.3</vt:lpstr>
      <vt:lpstr>During the Contact (Operating Displays) – See Fig 6.3 in text</vt:lpstr>
      <vt:lpstr>Waterfall Display – tuning aids for RTTY signals</vt:lpstr>
      <vt:lpstr>Third-Party Traffic in Digital Modes</vt:lpstr>
      <vt:lpstr>Interfering Signals in Digital Modes</vt:lpstr>
      <vt:lpstr>PRACTICE QUESTIONS</vt:lpstr>
      <vt:lpstr>Which of the following is a way to establish contact with a digital messaging system gateway station?</vt:lpstr>
      <vt:lpstr>Under what circumstances are messages that are sent via digital modes exempt from Part 97 third-party rules that apply to other modes of communication?</vt:lpstr>
      <vt:lpstr>What symptoms may result from other signals interfering with a PACTOR or WINMOR transmission?</vt:lpstr>
      <vt:lpstr>Which of the following is a way to establish contact with a digital messaging system gateway station?</vt:lpstr>
      <vt:lpstr>What action results from a failure to exchange information due to excessive transmission attempts when using PACTOR or WINMOR?</vt:lpstr>
      <vt:lpstr>Which of the following describes a waterfall display?</vt:lpstr>
      <vt:lpstr>END OF MODULE 6</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119</cp:revision>
  <dcterms:created xsi:type="dcterms:W3CDTF">2022-02-19T23:39:58Z</dcterms:created>
  <dcterms:modified xsi:type="dcterms:W3CDTF">2022-05-13T21:06:52Z</dcterms:modified>
</cp:coreProperties>
</file>